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7221" autoAdjust="0"/>
    <p:restoredTop sz="93289" autoAdjust="0"/>
  </p:normalViewPr>
  <p:slideViewPr>
    <p:cSldViewPr snapToGrid="0">
      <p:cViewPr varScale="1">
        <p:scale>
          <a:sx n="74" d="100"/>
          <a:sy n="74" d="100"/>
        </p:scale>
        <p:origin x="50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76374494-2A6B-45C9-8232-6F9261458376}" type="datetimeFigureOut">
              <a:rPr lang="fa-IR" smtClean="0"/>
              <a:t>10/01/1441</a:t>
            </a:fld>
            <a:endParaRPr lang="fa-I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464AC531-32CE-4E25-A734-360B97FB8425}" type="slidenum">
              <a:rPr lang="fa-IR" smtClean="0"/>
              <a:t>‹#›</a:t>
            </a:fld>
            <a:endParaRPr lang="fa-IR"/>
          </a:p>
        </p:txBody>
      </p:sp>
    </p:spTree>
    <p:extLst>
      <p:ext uri="{BB962C8B-B14F-4D97-AF65-F5344CB8AC3E}">
        <p14:creationId xmlns:p14="http://schemas.microsoft.com/office/powerpoint/2010/main" val="110989249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a:p>
        </p:txBody>
      </p:sp>
      <p:sp>
        <p:nvSpPr>
          <p:cNvPr id="4" name="Slide Number Placeholder 3"/>
          <p:cNvSpPr>
            <a:spLocks noGrp="1"/>
          </p:cNvSpPr>
          <p:nvPr>
            <p:ph type="sldNum" sz="quarter" idx="10"/>
          </p:nvPr>
        </p:nvSpPr>
        <p:spPr/>
        <p:txBody>
          <a:bodyPr/>
          <a:lstStyle/>
          <a:p>
            <a:fld id="{464AC531-32CE-4E25-A734-360B97FB8425}" type="slidenum">
              <a:rPr lang="fa-IR" smtClean="0"/>
              <a:t>2</a:t>
            </a:fld>
            <a:endParaRPr lang="fa-IR"/>
          </a:p>
        </p:txBody>
      </p:sp>
    </p:spTree>
    <p:extLst>
      <p:ext uri="{BB962C8B-B14F-4D97-AF65-F5344CB8AC3E}">
        <p14:creationId xmlns:p14="http://schemas.microsoft.com/office/powerpoint/2010/main" val="31610234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dirty="0" smtClean="0"/>
              <a:t>در مجموع واگذاری</a:t>
            </a:r>
            <a:r>
              <a:rPr lang="fa-IR" baseline="0" dirty="0" smtClean="0"/>
              <a:t> بخش مسکن به بخش خصوصی و ایجاد زمینه های مناسب برای استفاده از منابع مالی موجب بهبود شرایط در بخش مسکن می شود. در این میان باید به نقش نظارت و ارزیابی توجه شود.</a:t>
            </a:r>
            <a:endParaRPr lang="fa-IR" dirty="0"/>
          </a:p>
        </p:txBody>
      </p:sp>
      <p:sp>
        <p:nvSpPr>
          <p:cNvPr id="4" name="Slide Number Placeholder 3"/>
          <p:cNvSpPr>
            <a:spLocks noGrp="1"/>
          </p:cNvSpPr>
          <p:nvPr>
            <p:ph type="sldNum" sz="quarter" idx="10"/>
          </p:nvPr>
        </p:nvSpPr>
        <p:spPr/>
        <p:txBody>
          <a:bodyPr/>
          <a:lstStyle/>
          <a:p>
            <a:fld id="{464AC531-32CE-4E25-A734-360B97FB8425}" type="slidenum">
              <a:rPr lang="fa-IR" smtClean="0"/>
              <a:t>10</a:t>
            </a:fld>
            <a:endParaRPr lang="fa-IR"/>
          </a:p>
        </p:txBody>
      </p:sp>
    </p:spTree>
    <p:extLst>
      <p:ext uri="{BB962C8B-B14F-4D97-AF65-F5344CB8AC3E}">
        <p14:creationId xmlns:p14="http://schemas.microsoft.com/office/powerpoint/2010/main" val="119410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smtClean="0"/>
          </a:p>
          <a:p>
            <a:endParaRPr lang="fa-IR" dirty="0" smtClean="0"/>
          </a:p>
          <a:p>
            <a:r>
              <a:rPr lang="fa-IR" dirty="0" smtClean="0"/>
              <a:t>در مجموع لهستان ترکیبی از ساز و کار بازار و کمک های دولتی را برای ایجاد</a:t>
            </a:r>
            <a:r>
              <a:rPr lang="fa-IR" baseline="0" dirty="0" smtClean="0"/>
              <a:t> تحرک در بخش مسکن استفاده کرده است.</a:t>
            </a:r>
            <a:endParaRPr lang="fa-IR" dirty="0"/>
          </a:p>
        </p:txBody>
      </p:sp>
      <p:sp>
        <p:nvSpPr>
          <p:cNvPr id="4" name="Slide Number Placeholder 3"/>
          <p:cNvSpPr>
            <a:spLocks noGrp="1"/>
          </p:cNvSpPr>
          <p:nvPr>
            <p:ph type="sldNum" sz="quarter" idx="10"/>
          </p:nvPr>
        </p:nvSpPr>
        <p:spPr/>
        <p:txBody>
          <a:bodyPr/>
          <a:lstStyle/>
          <a:p>
            <a:fld id="{464AC531-32CE-4E25-A734-360B97FB8425}" type="slidenum">
              <a:rPr lang="fa-IR" smtClean="0"/>
              <a:t>11</a:t>
            </a:fld>
            <a:endParaRPr lang="fa-IR"/>
          </a:p>
        </p:txBody>
      </p:sp>
    </p:spTree>
    <p:extLst>
      <p:ext uri="{BB962C8B-B14F-4D97-AF65-F5344CB8AC3E}">
        <p14:creationId xmlns:p14="http://schemas.microsoft.com/office/powerpoint/2010/main" val="11143940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F6C0B27-9A2A-4705-A1DC-E6440EDD606C}" type="datetime8">
              <a:rPr lang="fa-IR" smtClean="0"/>
              <a:t>09 سپتامبر 19</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C9E3751-9356-4B7F-B344-4FEAC85B0787}" type="slidenum">
              <a:rPr lang="fa-IR" smtClean="0"/>
              <a:t>‹#›</a:t>
            </a:fld>
            <a:endParaRPr lang="fa-I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8061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32BA84-581E-44AB-A14F-6B025975FC00}" type="datetime8">
              <a:rPr lang="fa-IR" smtClean="0"/>
              <a:t>09 سپتامبر 19</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C9E3751-9356-4B7F-B344-4FEAC85B0787}" type="slidenum">
              <a:rPr lang="fa-IR" smtClean="0"/>
              <a:t>‹#›</a:t>
            </a:fld>
            <a:endParaRPr lang="fa-IR"/>
          </a:p>
        </p:txBody>
      </p:sp>
    </p:spTree>
    <p:extLst>
      <p:ext uri="{BB962C8B-B14F-4D97-AF65-F5344CB8AC3E}">
        <p14:creationId xmlns:p14="http://schemas.microsoft.com/office/powerpoint/2010/main" val="15331747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047D46E-1B74-4053-9842-CA6E6FDC4B9F}" type="datetime8">
              <a:rPr lang="fa-IR" smtClean="0"/>
              <a:t>09 سپتامبر 19</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C9E3751-9356-4B7F-B344-4FEAC85B0787}" type="slidenum">
              <a:rPr lang="fa-IR" smtClean="0"/>
              <a:t>‹#›</a:t>
            </a:fld>
            <a:endParaRPr lang="fa-IR"/>
          </a:p>
        </p:txBody>
      </p:sp>
    </p:spTree>
    <p:extLst>
      <p:ext uri="{BB962C8B-B14F-4D97-AF65-F5344CB8AC3E}">
        <p14:creationId xmlns:p14="http://schemas.microsoft.com/office/powerpoint/2010/main" val="38950349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10C4278-B4D7-49A1-A66B-508FF7A22550}" type="datetime8">
              <a:rPr lang="fa-IR" smtClean="0"/>
              <a:t>09 سپتامبر 19</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C9E3751-9356-4B7F-B344-4FEAC85B0787}" type="slidenum">
              <a:rPr lang="fa-IR" smtClean="0"/>
              <a:t>‹#›</a:t>
            </a:fld>
            <a:endParaRPr lang="fa-IR"/>
          </a:p>
        </p:txBody>
      </p:sp>
    </p:spTree>
    <p:extLst>
      <p:ext uri="{BB962C8B-B14F-4D97-AF65-F5344CB8AC3E}">
        <p14:creationId xmlns:p14="http://schemas.microsoft.com/office/powerpoint/2010/main" val="2081159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1F0CE8-ABA8-4C99-B49F-253565CE9267}" type="datetime8">
              <a:rPr lang="fa-IR" smtClean="0"/>
              <a:t>09 سپتامبر 19</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C9E3751-9356-4B7F-B344-4FEAC85B0787}" type="slidenum">
              <a:rPr lang="fa-IR" smtClean="0"/>
              <a:t>‹#›</a:t>
            </a:fld>
            <a:endParaRPr lang="fa-I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98667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7562713-9FC0-4D3B-97D7-86CFB0C09B1A}" type="datetime8">
              <a:rPr lang="fa-IR" smtClean="0"/>
              <a:t>09 سپتامبر 19</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FC9E3751-9356-4B7F-B344-4FEAC85B0787}" type="slidenum">
              <a:rPr lang="fa-IR" smtClean="0"/>
              <a:t>‹#›</a:t>
            </a:fld>
            <a:endParaRPr lang="fa-IR"/>
          </a:p>
        </p:txBody>
      </p:sp>
    </p:spTree>
    <p:extLst>
      <p:ext uri="{BB962C8B-B14F-4D97-AF65-F5344CB8AC3E}">
        <p14:creationId xmlns:p14="http://schemas.microsoft.com/office/powerpoint/2010/main" val="1203694616"/>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B0B152F-1869-4988-9A46-AFDF0C75A11B}" type="datetime8">
              <a:rPr lang="fa-IR" smtClean="0"/>
              <a:t>09 سپتامبر 19</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FC9E3751-9356-4B7F-B344-4FEAC85B0787}" type="slidenum">
              <a:rPr lang="fa-IR" smtClean="0"/>
              <a:t>‹#›</a:t>
            </a:fld>
            <a:endParaRPr lang="fa-IR"/>
          </a:p>
        </p:txBody>
      </p:sp>
    </p:spTree>
    <p:extLst>
      <p:ext uri="{BB962C8B-B14F-4D97-AF65-F5344CB8AC3E}">
        <p14:creationId xmlns:p14="http://schemas.microsoft.com/office/powerpoint/2010/main" val="37060884"/>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6A01124-4906-4F39-AC51-A6C8202653DD}" type="datetime8">
              <a:rPr lang="fa-IR" smtClean="0"/>
              <a:t>09 سپتامبر 19</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FC9E3751-9356-4B7F-B344-4FEAC85B0787}" type="slidenum">
              <a:rPr lang="fa-IR" smtClean="0"/>
              <a:t>‹#›</a:t>
            </a:fld>
            <a:endParaRPr lang="fa-IR"/>
          </a:p>
        </p:txBody>
      </p:sp>
    </p:spTree>
    <p:extLst>
      <p:ext uri="{BB962C8B-B14F-4D97-AF65-F5344CB8AC3E}">
        <p14:creationId xmlns:p14="http://schemas.microsoft.com/office/powerpoint/2010/main" val="41999230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F36C622-6760-43F6-951B-97DDD87CE0AA}" type="datetime8">
              <a:rPr lang="fa-IR" smtClean="0"/>
              <a:t>09 سپتامبر 19</a:t>
            </a:fld>
            <a:endParaRPr lang="fa-IR"/>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fa-IR"/>
          </a:p>
        </p:txBody>
      </p:sp>
      <p:sp>
        <p:nvSpPr>
          <p:cNvPr id="9" name="Slide Number Placeholder 8"/>
          <p:cNvSpPr>
            <a:spLocks noGrp="1"/>
          </p:cNvSpPr>
          <p:nvPr>
            <p:ph type="sldNum" sz="quarter" idx="12"/>
          </p:nvPr>
        </p:nvSpPr>
        <p:spPr/>
        <p:txBody>
          <a:bodyPr/>
          <a:lstStyle/>
          <a:p>
            <a:fld id="{FC9E3751-9356-4B7F-B344-4FEAC85B0787}" type="slidenum">
              <a:rPr lang="fa-IR" smtClean="0"/>
              <a:t>‹#›</a:t>
            </a:fld>
            <a:endParaRPr lang="fa-IR"/>
          </a:p>
        </p:txBody>
      </p:sp>
    </p:spTree>
    <p:extLst>
      <p:ext uri="{BB962C8B-B14F-4D97-AF65-F5344CB8AC3E}">
        <p14:creationId xmlns:p14="http://schemas.microsoft.com/office/powerpoint/2010/main" val="37050496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61AF4CC7-0F64-44CA-83D8-FB80894F6011}" type="datetime8">
              <a:rPr lang="fa-IR" smtClean="0"/>
              <a:t>09 سپتامبر 19</a:t>
            </a:fld>
            <a:endParaRPr lang="fa-IR"/>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fa-I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FC9E3751-9356-4B7F-B344-4FEAC85B0787}" type="slidenum">
              <a:rPr lang="fa-IR" smtClean="0"/>
              <a:t>‹#›</a:t>
            </a:fld>
            <a:endParaRPr lang="fa-IR"/>
          </a:p>
        </p:txBody>
      </p:sp>
    </p:spTree>
    <p:extLst>
      <p:ext uri="{BB962C8B-B14F-4D97-AF65-F5344CB8AC3E}">
        <p14:creationId xmlns:p14="http://schemas.microsoft.com/office/powerpoint/2010/main" val="3847509135"/>
      </p:ext>
    </p:extLst>
  </p:cSld>
  <p:clrMapOvr>
    <a:masterClrMapping/>
  </p:clrMapOvr>
  <p:extLst mod="1">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57543B-6512-44CC-A2D1-654571712D0C}" type="datetime8">
              <a:rPr lang="fa-IR" smtClean="0"/>
              <a:t>09 سپتامبر 19</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FC9E3751-9356-4B7F-B344-4FEAC85B0787}" type="slidenum">
              <a:rPr lang="fa-IR" smtClean="0"/>
              <a:t>‹#›</a:t>
            </a:fld>
            <a:endParaRPr lang="fa-IR"/>
          </a:p>
        </p:txBody>
      </p:sp>
    </p:spTree>
    <p:extLst>
      <p:ext uri="{BB962C8B-B14F-4D97-AF65-F5344CB8AC3E}">
        <p14:creationId xmlns:p14="http://schemas.microsoft.com/office/powerpoint/2010/main" val="32999601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AB53A99D-0DFB-4517-9DBF-CD808020E0B5}" type="datetime8">
              <a:rPr lang="fa-IR" smtClean="0"/>
              <a:t>09 سپتامبر 19</a:t>
            </a:fld>
            <a:endParaRPr lang="fa-IR"/>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fa-IR"/>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FC9E3751-9356-4B7F-B344-4FEAC85B0787}" type="slidenum">
              <a:rPr lang="fa-IR" smtClean="0"/>
              <a:t>‹#›</a:t>
            </a:fld>
            <a:endParaRPr lang="fa-IR"/>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7755226"/>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p:hf hdr="0" ftr="0" dt="0"/>
  <p:txStyles>
    <p:titleStyle>
      <a:lvl1pPr algn="l" defTabSz="914400" rtl="1"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r" defTabSz="914400" rtl="1"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r" defTabSz="914400" rtl="1"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5135" y="1756401"/>
            <a:ext cx="10058400" cy="3566160"/>
          </a:xfrm>
        </p:spPr>
        <p:txBody>
          <a:bodyPr>
            <a:normAutofit/>
          </a:bodyPr>
          <a:lstStyle/>
          <a:p>
            <a:pPr algn="ctr"/>
            <a:r>
              <a:rPr lang="fa-IR" sz="4800" dirty="0" smtClean="0">
                <a:cs typeface="B Morvarid" panose="00000400000000000000" pitchFamily="2" charset="-78"/>
              </a:rPr>
              <a:t>سیاست های مسکن در کشورهای در حال گذار</a:t>
            </a:r>
            <a:endParaRPr lang="fa-IR" sz="4800" dirty="0">
              <a:cs typeface="B Morvarid" panose="00000400000000000000" pitchFamily="2" charset="-78"/>
            </a:endParaRPr>
          </a:p>
        </p:txBody>
      </p:sp>
      <p:pic>
        <p:nvPicPr>
          <p:cNvPr id="4"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9342" y="2084205"/>
            <a:ext cx="8219435" cy="2192685"/>
          </a:xfrm>
          <a:prstGeom prst="rect">
            <a:avLst/>
          </a:prstGeom>
        </p:spPr>
      </p:pic>
    </p:spTree>
    <p:extLst>
      <p:ext uri="{BB962C8B-B14F-4D97-AF65-F5344CB8AC3E}">
        <p14:creationId xmlns:p14="http://schemas.microsoft.com/office/powerpoint/2010/main" val="7486020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1139" y="4663311"/>
            <a:ext cx="6247619" cy="1666667"/>
          </a:xfrm>
        </p:spPr>
      </p:pic>
      <p:sp>
        <p:nvSpPr>
          <p:cNvPr id="5" name="Title 1"/>
          <p:cNvSpPr>
            <a:spLocks noGrp="1"/>
          </p:cNvSpPr>
          <p:nvPr>
            <p:ph type="title"/>
          </p:nvPr>
        </p:nvSpPr>
        <p:spPr>
          <a:xfrm>
            <a:off x="731520" y="-487282"/>
            <a:ext cx="10789920" cy="1450757"/>
          </a:xfrm>
        </p:spPr>
        <p:txBody>
          <a:bodyPr>
            <a:normAutofit/>
          </a:bodyPr>
          <a:lstStyle/>
          <a:p>
            <a:pPr algn="ctr"/>
            <a:r>
              <a:rPr lang="fa-IR" sz="3200" dirty="0" smtClean="0">
                <a:cs typeface="B Morvarid" panose="00000400000000000000" pitchFamily="2" charset="-78"/>
              </a:rPr>
              <a:t>برخی مطالعات موردی در خصوص سیاست های مسکن در کشورهای در حال گذار</a:t>
            </a:r>
            <a:endParaRPr lang="fa-IR" sz="3200" dirty="0">
              <a:cs typeface="B Morvarid" panose="00000400000000000000" pitchFamily="2" charset="-78"/>
            </a:endParaRPr>
          </a:p>
        </p:txBody>
      </p:sp>
      <p:sp>
        <p:nvSpPr>
          <p:cNvPr id="6" name="TextBox 5"/>
          <p:cNvSpPr txBox="1"/>
          <p:nvPr/>
        </p:nvSpPr>
        <p:spPr>
          <a:xfrm>
            <a:off x="1097280" y="1140920"/>
            <a:ext cx="10058400" cy="584775"/>
          </a:xfrm>
          <a:prstGeom prst="rect">
            <a:avLst/>
          </a:prstGeom>
          <a:noFill/>
        </p:spPr>
        <p:txBody>
          <a:bodyPr wrap="square" rtlCol="1">
            <a:spAutoFit/>
          </a:bodyPr>
          <a:lstStyle/>
          <a:p>
            <a:pPr algn="ctr"/>
            <a:r>
              <a:rPr lang="fa-IR" sz="3200" spc="-50" dirty="0">
                <a:solidFill>
                  <a:schemeClr val="tx1">
                    <a:lumMod val="75000"/>
                    <a:lumOff val="25000"/>
                  </a:schemeClr>
                </a:solidFill>
                <a:latin typeface="+mj-lt"/>
                <a:ea typeface="+mj-ea"/>
                <a:cs typeface="B Morvarid" panose="00000400000000000000" pitchFamily="2" charset="-78"/>
              </a:rPr>
              <a:t>بلغارستان</a:t>
            </a:r>
            <a:r>
              <a:rPr lang="fa-IR" sz="2000" dirty="0" smtClean="0">
                <a:cs typeface="B Nazanin" panose="00000400000000000000" pitchFamily="2" charset="-78"/>
              </a:rPr>
              <a:t> </a:t>
            </a:r>
            <a:endParaRPr lang="fa-IR" sz="2000" dirty="0">
              <a:cs typeface="B Nazanin" panose="00000400000000000000" pitchFamily="2" charset="-78"/>
            </a:endParaRPr>
          </a:p>
        </p:txBody>
      </p:sp>
      <p:sp>
        <p:nvSpPr>
          <p:cNvPr id="7" name="TextBox 6"/>
          <p:cNvSpPr txBox="1"/>
          <p:nvPr/>
        </p:nvSpPr>
        <p:spPr>
          <a:xfrm>
            <a:off x="1097280" y="1740967"/>
            <a:ext cx="10058400" cy="1938992"/>
          </a:xfrm>
          <a:prstGeom prst="rect">
            <a:avLst/>
          </a:prstGeom>
          <a:noFill/>
        </p:spPr>
        <p:txBody>
          <a:bodyPr wrap="square" rtlCol="1">
            <a:spAutoFit/>
          </a:bodyPr>
          <a:lstStyle/>
          <a:p>
            <a:pPr algn="just"/>
            <a:r>
              <a:rPr lang="fa-IR" sz="2000" dirty="0" smtClean="0">
                <a:cs typeface="B Nazanin" panose="00000400000000000000" pitchFamily="2" charset="-78"/>
              </a:rPr>
              <a:t>پیش از تغییرات، دارای اقتصادی با برنامه ریزی </a:t>
            </a:r>
            <a:r>
              <a:rPr lang="fa-IR" sz="2000" dirty="0" smtClean="0">
                <a:solidFill>
                  <a:srgbClr val="FF0000"/>
                </a:solidFill>
                <a:cs typeface="B Nazanin" panose="00000400000000000000" pitchFamily="2" charset="-78"/>
              </a:rPr>
              <a:t>متمرکز و سوسیالیستی </a:t>
            </a:r>
            <a:r>
              <a:rPr lang="fa-IR" sz="2000" dirty="0" smtClean="0">
                <a:cs typeface="B Nazanin" panose="00000400000000000000" pitchFamily="2" charset="-78"/>
              </a:rPr>
              <a:t>بوده است. تصور عمده از بخش مسکن آن بوده که این بخش نوعی </a:t>
            </a:r>
            <a:r>
              <a:rPr lang="fa-IR" sz="2000" dirty="0" smtClean="0">
                <a:solidFill>
                  <a:srgbClr val="FF0000"/>
                </a:solidFill>
                <a:cs typeface="B Nazanin" panose="00000400000000000000" pitchFamily="2" charset="-78"/>
              </a:rPr>
              <a:t>دارایی غیر مولد </a:t>
            </a:r>
            <a:r>
              <a:rPr lang="fa-IR" sz="2000" dirty="0" smtClean="0">
                <a:cs typeface="B Nazanin" panose="00000400000000000000" pitchFamily="2" charset="-78"/>
              </a:rPr>
              <a:t>است. از این رو، دولت اقدام به </a:t>
            </a:r>
            <a:r>
              <a:rPr lang="fa-IR" sz="2000" dirty="0" smtClean="0">
                <a:solidFill>
                  <a:srgbClr val="FF0000"/>
                </a:solidFill>
                <a:cs typeface="B Nazanin" panose="00000400000000000000" pitchFamily="2" charset="-78"/>
              </a:rPr>
              <a:t>ساخت واحدهای مسکونی عمومی </a:t>
            </a:r>
            <a:r>
              <a:rPr lang="fa-IR" sz="2000" dirty="0" smtClean="0">
                <a:cs typeface="B Nazanin" panose="00000400000000000000" pitchFamily="2" charset="-78"/>
              </a:rPr>
              <a:t>می </a:t>
            </a:r>
            <a:r>
              <a:rPr lang="fa-IR" sz="2000" dirty="0">
                <a:cs typeface="B Nazanin" panose="00000400000000000000" pitchFamily="2" charset="-78"/>
              </a:rPr>
              <a:t>کرد. با وجود ضعیف بودن ابزار ها و سیاست های مالی، </a:t>
            </a:r>
            <a:r>
              <a:rPr lang="fa-IR" sz="2000" dirty="0">
                <a:solidFill>
                  <a:srgbClr val="FF0000"/>
                </a:solidFill>
                <a:cs typeface="B Nazanin" panose="00000400000000000000" pitchFamily="2" charset="-78"/>
              </a:rPr>
              <a:t>مالکیت واحدهای مسکونی </a:t>
            </a:r>
            <a:r>
              <a:rPr lang="fa-IR" sz="2000" dirty="0">
                <a:cs typeface="B Nazanin" panose="00000400000000000000" pitchFamily="2" charset="-78"/>
              </a:rPr>
              <a:t>در آغاز فرآیند اصلاحات در سال 1990 در حدود </a:t>
            </a:r>
            <a:r>
              <a:rPr lang="fa-IR" sz="2000" dirty="0">
                <a:solidFill>
                  <a:srgbClr val="FF0000"/>
                </a:solidFill>
                <a:cs typeface="B Nazanin" panose="00000400000000000000" pitchFamily="2" charset="-78"/>
              </a:rPr>
              <a:t>70 درصد </a:t>
            </a:r>
            <a:r>
              <a:rPr lang="fa-IR" sz="2000" dirty="0">
                <a:cs typeface="B Nazanin" panose="00000400000000000000" pitchFamily="2" charset="-78"/>
              </a:rPr>
              <a:t>بود با این حال کیفیت اغلب این واحدهای مسکونی پایین بود. به همین دلیل برای اولین بار دولت اجازه را به مالکان داد تا قرارداد خود را با مستاجرانی که اجاره خود را پرداخت نمی کنند، خاتمه دهند؛ که در اثر </a:t>
            </a:r>
            <a:r>
              <a:rPr lang="fa-IR" sz="2000" dirty="0" smtClean="0">
                <a:cs typeface="B Nazanin" panose="00000400000000000000" pitchFamily="2" charset="-78"/>
              </a:rPr>
              <a:t>آن، </a:t>
            </a:r>
            <a:r>
              <a:rPr lang="fa-IR" sz="2000" dirty="0">
                <a:cs typeface="B Nazanin" panose="00000400000000000000" pitchFamily="2" charset="-78"/>
              </a:rPr>
              <a:t>هزینه ها در بخش مسکن افزایش شدیدی پیدا کرد.</a:t>
            </a:r>
          </a:p>
          <a:p>
            <a:pPr algn="just"/>
            <a:endParaRPr lang="fa-IR" sz="2000" dirty="0">
              <a:cs typeface="B Nazanin" panose="00000400000000000000" pitchFamily="2" charset="-78"/>
            </a:endParaRPr>
          </a:p>
        </p:txBody>
      </p:sp>
      <p:sp>
        <p:nvSpPr>
          <p:cNvPr id="9" name="TextBox 8"/>
          <p:cNvSpPr txBox="1"/>
          <p:nvPr/>
        </p:nvSpPr>
        <p:spPr>
          <a:xfrm>
            <a:off x="1097280" y="3376767"/>
            <a:ext cx="10058400" cy="1631216"/>
          </a:xfrm>
          <a:prstGeom prst="rect">
            <a:avLst/>
          </a:prstGeom>
          <a:noFill/>
        </p:spPr>
        <p:txBody>
          <a:bodyPr wrap="square" rtlCol="1">
            <a:spAutoFit/>
          </a:bodyPr>
          <a:lstStyle/>
          <a:p>
            <a:pPr algn="just"/>
            <a:r>
              <a:rPr lang="fa-IR" sz="2000" dirty="0" smtClean="0">
                <a:cs typeface="B Nazanin" panose="00000400000000000000" pitchFamily="2" charset="-78"/>
              </a:rPr>
              <a:t>به دنبال اصلاحات اقتصادی دولت با </a:t>
            </a:r>
            <a:r>
              <a:rPr lang="fa-IR" sz="2000" dirty="0" smtClean="0">
                <a:solidFill>
                  <a:srgbClr val="FF0000"/>
                </a:solidFill>
                <a:cs typeface="B Nazanin" panose="00000400000000000000" pitchFamily="2" charset="-78"/>
              </a:rPr>
              <a:t>کاهش شدید در قیمت واحدهای مسکونی عمومی </a:t>
            </a:r>
            <a:r>
              <a:rPr lang="fa-IR" sz="2000" dirty="0" smtClean="0">
                <a:cs typeface="B Nazanin" panose="00000400000000000000" pitchFamily="2" charset="-78"/>
              </a:rPr>
              <a:t>آن ها را برای فروش به ساکنان واحدها عرضه کرد. اندکی پس از اصلاحات مالکیت واحد های مسکونی به میزان </a:t>
            </a:r>
            <a:r>
              <a:rPr lang="fa-IR" sz="2000" dirty="0" smtClean="0">
                <a:solidFill>
                  <a:srgbClr val="FF0000"/>
                </a:solidFill>
                <a:cs typeface="B Nazanin" panose="00000400000000000000" pitchFamily="2" charset="-78"/>
              </a:rPr>
              <a:t>93 درصد </a:t>
            </a:r>
            <a:r>
              <a:rPr lang="fa-IR" sz="2000" dirty="0" smtClean="0">
                <a:cs typeface="B Nazanin" panose="00000400000000000000" pitchFamily="2" charset="-78"/>
              </a:rPr>
              <a:t>افزایش یافت. اما به دلیل کناره گیری دولت از ساخت واحدهای مسکونی مشکلات نمایان شد. (عرضه کم و قیمت واحد های مسکونی بالا). به </a:t>
            </a:r>
            <a:r>
              <a:rPr lang="fa-IR" sz="2000" dirty="0">
                <a:cs typeface="B Nazanin" panose="00000400000000000000" pitchFamily="2" charset="-78"/>
              </a:rPr>
              <a:t>دلیل فرصت سرمایه گذاری ایجاد شده فعالان جدید در بخش مسکن حاضر شدند و سعی کردند از منافع موجود در این بخش استفاده کنند. </a:t>
            </a:r>
          </a:p>
          <a:p>
            <a:pPr algn="just"/>
            <a:endParaRPr lang="fa-IR" sz="2000" dirty="0">
              <a:cs typeface="B Nazanin" panose="00000400000000000000" pitchFamily="2" charset="-78"/>
            </a:endParaRPr>
          </a:p>
        </p:txBody>
      </p:sp>
      <p:sp>
        <p:nvSpPr>
          <p:cNvPr id="10" name="TextBox 9"/>
          <p:cNvSpPr txBox="1"/>
          <p:nvPr/>
        </p:nvSpPr>
        <p:spPr>
          <a:xfrm>
            <a:off x="5914940" y="4763811"/>
            <a:ext cx="5240740" cy="1323439"/>
          </a:xfrm>
          <a:prstGeom prst="rect">
            <a:avLst/>
          </a:prstGeom>
          <a:noFill/>
        </p:spPr>
        <p:txBody>
          <a:bodyPr wrap="square" rtlCol="1">
            <a:spAutoFit/>
          </a:bodyPr>
          <a:lstStyle/>
          <a:p>
            <a:pPr algn="just"/>
            <a:r>
              <a:rPr lang="fa-IR" sz="2000" dirty="0" smtClean="0">
                <a:cs typeface="B Nazanin" panose="00000400000000000000" pitchFamily="2" charset="-78"/>
              </a:rPr>
              <a:t>در سال های آخر دهه 1990 واحدهای مسکونی با قیمت مناسب برای بسیاری از اقشار که دارای درآمد متوسط بودند به یک آرزو تبدیل شد. واحدهای مسکونی پس از اصلاحات اغلب از کیفیت و تنوع بالایی برخوردار بودند.</a:t>
            </a:r>
            <a:endParaRPr lang="fa-IR" sz="2000" dirty="0">
              <a:cs typeface="B Nazanin" panose="00000400000000000000" pitchFamily="2" charset="-78"/>
            </a:endParaRPr>
          </a:p>
        </p:txBody>
      </p:sp>
      <p:sp>
        <p:nvSpPr>
          <p:cNvPr id="3" name="Slide Number Placeholder 2"/>
          <p:cNvSpPr>
            <a:spLocks noGrp="1"/>
          </p:cNvSpPr>
          <p:nvPr>
            <p:ph type="sldNum" sz="quarter" idx="12"/>
          </p:nvPr>
        </p:nvSpPr>
        <p:spPr/>
        <p:txBody>
          <a:bodyPr vert="horz" lIns="91440" tIns="45720" rIns="91440" bIns="45720" rtlCol="0" anchor="ctr"/>
          <a:lstStyle/>
          <a:p>
            <a:r>
              <a:rPr lang="fa-IR" sz="2800" b="1" dirty="0" smtClean="0">
                <a:cs typeface="B Nazanin" panose="00000400000000000000" pitchFamily="2" charset="-78"/>
              </a:rPr>
              <a:t>9</a:t>
            </a:r>
            <a:endParaRPr lang="fa-IR" sz="2800" b="1" dirty="0">
              <a:cs typeface="B Nazanin" panose="00000400000000000000" pitchFamily="2" charset="-78"/>
            </a:endParaRPr>
          </a:p>
        </p:txBody>
      </p:sp>
      <p:sp>
        <p:nvSpPr>
          <p:cNvPr id="11" name="Slide Number Placeholder 8"/>
          <p:cNvSpPr txBox="1">
            <a:spLocks/>
          </p:cNvSpPr>
          <p:nvPr/>
        </p:nvSpPr>
        <p:spPr>
          <a:xfrm>
            <a:off x="9629777" y="6459785"/>
            <a:ext cx="1312025" cy="365125"/>
          </a:xfrm>
          <a:prstGeom prst="rect">
            <a:avLst/>
          </a:prstGeom>
        </p:spPr>
        <p:txBody>
          <a:bodyPr vert="horz" lIns="91440" tIns="45720" rIns="91440" bIns="45720" rtlCol="0" anchor="ctr"/>
          <a:lstStyle>
            <a:defPPr>
              <a:defRPr lang="fa-IR"/>
            </a:defPPr>
            <a:lvl1pPr>
              <a:defRPr sz="2800" b="1">
                <a:solidFill>
                  <a:srgbClr val="FFFFFF"/>
                </a:solidFill>
                <a:cs typeface="B Nazanin" panose="00000400000000000000" pitchFamily="2" charset="-78"/>
              </a:defRPr>
            </a:lvl1pPr>
          </a:lstStyle>
          <a:p>
            <a:r>
              <a:rPr lang="fa-IR" dirty="0"/>
              <a:t>/ </a:t>
            </a:r>
            <a:r>
              <a:rPr lang="fa-IR" dirty="0" smtClean="0"/>
              <a:t>10</a:t>
            </a:r>
            <a:endParaRPr lang="fa-IR" dirty="0"/>
          </a:p>
        </p:txBody>
      </p:sp>
    </p:spTree>
    <p:extLst>
      <p:ext uri="{BB962C8B-B14F-4D97-AF65-F5344CB8AC3E}">
        <p14:creationId xmlns:p14="http://schemas.microsoft.com/office/powerpoint/2010/main" val="2213107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1000"/>
                                        <p:tgtEl>
                                          <p:spTgt spid="10"/>
                                        </p:tgtEl>
                                      </p:cBhvr>
                                    </p:animEffect>
                                    <p:anim calcmode="lin" valueType="num">
                                      <p:cBhvr>
                                        <p:cTn id="15" dur="1000" fill="hold"/>
                                        <p:tgtEl>
                                          <p:spTgt spid="10"/>
                                        </p:tgtEl>
                                        <p:attrNameLst>
                                          <p:attrName>ppt_x</p:attrName>
                                        </p:attrNameLst>
                                      </p:cBhvr>
                                      <p:tavLst>
                                        <p:tav tm="0">
                                          <p:val>
                                            <p:strVal val="#ppt_x"/>
                                          </p:val>
                                        </p:tav>
                                        <p:tav tm="100000">
                                          <p:val>
                                            <p:strVal val="#ppt_x"/>
                                          </p:val>
                                        </p:tav>
                                      </p:tavLst>
                                    </p:anim>
                                    <p:anim calcmode="lin" valueType="num">
                                      <p:cBhvr>
                                        <p:cTn id="1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1139" y="4663311"/>
            <a:ext cx="6247619" cy="1666667"/>
          </a:xfrm>
        </p:spPr>
      </p:pic>
      <p:sp>
        <p:nvSpPr>
          <p:cNvPr id="5" name="Title 1"/>
          <p:cNvSpPr>
            <a:spLocks noGrp="1"/>
          </p:cNvSpPr>
          <p:nvPr>
            <p:ph type="title"/>
          </p:nvPr>
        </p:nvSpPr>
        <p:spPr>
          <a:xfrm>
            <a:off x="731520" y="-487282"/>
            <a:ext cx="10789920" cy="1450757"/>
          </a:xfrm>
        </p:spPr>
        <p:txBody>
          <a:bodyPr>
            <a:normAutofit/>
          </a:bodyPr>
          <a:lstStyle/>
          <a:p>
            <a:pPr algn="ctr"/>
            <a:r>
              <a:rPr lang="fa-IR" sz="3200" dirty="0" smtClean="0">
                <a:cs typeface="B Morvarid" panose="00000400000000000000" pitchFamily="2" charset="-78"/>
              </a:rPr>
              <a:t>برخی مطالعات موردی در خصوص سیاست های مسکن در کشورهای در حال گذار</a:t>
            </a:r>
            <a:endParaRPr lang="fa-IR" sz="3200" dirty="0">
              <a:cs typeface="B Morvarid" panose="00000400000000000000" pitchFamily="2" charset="-78"/>
            </a:endParaRPr>
          </a:p>
        </p:txBody>
      </p:sp>
      <p:sp>
        <p:nvSpPr>
          <p:cNvPr id="6" name="TextBox 5"/>
          <p:cNvSpPr txBox="1"/>
          <p:nvPr/>
        </p:nvSpPr>
        <p:spPr>
          <a:xfrm>
            <a:off x="1097280" y="1140920"/>
            <a:ext cx="10058400" cy="584775"/>
          </a:xfrm>
          <a:prstGeom prst="rect">
            <a:avLst/>
          </a:prstGeom>
          <a:noFill/>
        </p:spPr>
        <p:txBody>
          <a:bodyPr wrap="square" rtlCol="1">
            <a:spAutoFit/>
          </a:bodyPr>
          <a:lstStyle/>
          <a:p>
            <a:pPr algn="ctr"/>
            <a:r>
              <a:rPr lang="fa-IR" sz="3200" spc="-50" dirty="0" smtClean="0">
                <a:solidFill>
                  <a:schemeClr val="tx1">
                    <a:lumMod val="75000"/>
                    <a:lumOff val="25000"/>
                  </a:schemeClr>
                </a:solidFill>
                <a:latin typeface="+mj-lt"/>
                <a:ea typeface="+mj-ea"/>
                <a:cs typeface="B Morvarid" panose="00000400000000000000" pitchFamily="2" charset="-78"/>
              </a:rPr>
              <a:t>لهستان</a:t>
            </a:r>
            <a:r>
              <a:rPr lang="fa-IR" sz="2000" dirty="0" smtClean="0">
                <a:cs typeface="B Nazanin" panose="00000400000000000000" pitchFamily="2" charset="-78"/>
              </a:rPr>
              <a:t> </a:t>
            </a:r>
            <a:endParaRPr lang="fa-IR" sz="2000" dirty="0">
              <a:cs typeface="B Nazanin" panose="00000400000000000000" pitchFamily="2" charset="-78"/>
            </a:endParaRPr>
          </a:p>
        </p:txBody>
      </p:sp>
      <p:sp>
        <p:nvSpPr>
          <p:cNvPr id="7" name="TextBox 6"/>
          <p:cNvSpPr txBox="1"/>
          <p:nvPr/>
        </p:nvSpPr>
        <p:spPr>
          <a:xfrm>
            <a:off x="1097280" y="1740967"/>
            <a:ext cx="10058400" cy="707886"/>
          </a:xfrm>
          <a:prstGeom prst="rect">
            <a:avLst/>
          </a:prstGeom>
          <a:noFill/>
        </p:spPr>
        <p:txBody>
          <a:bodyPr wrap="square" rtlCol="1">
            <a:spAutoFit/>
          </a:bodyPr>
          <a:lstStyle/>
          <a:p>
            <a:pPr algn="just"/>
            <a:r>
              <a:rPr lang="fa-IR" sz="2000" dirty="0" smtClean="0">
                <a:cs typeface="B Nazanin" panose="00000400000000000000" pitchFamily="2" charset="-78"/>
              </a:rPr>
              <a:t>لهستان به دلیل تغییر از یک </a:t>
            </a:r>
            <a:r>
              <a:rPr lang="fa-IR" sz="2000" dirty="0" smtClean="0">
                <a:solidFill>
                  <a:srgbClr val="FF0000"/>
                </a:solidFill>
                <a:cs typeface="B Nazanin" panose="00000400000000000000" pitchFamily="2" charset="-78"/>
              </a:rPr>
              <a:t>رژیم کمونیستی </a:t>
            </a:r>
            <a:r>
              <a:rPr lang="fa-IR" sz="2000" dirty="0" smtClean="0">
                <a:cs typeface="B Nazanin" panose="00000400000000000000" pitchFamily="2" charset="-78"/>
              </a:rPr>
              <a:t>به </a:t>
            </a:r>
            <a:r>
              <a:rPr lang="fa-IR" sz="2000" dirty="0" smtClean="0">
                <a:solidFill>
                  <a:srgbClr val="FF0000"/>
                </a:solidFill>
                <a:cs typeface="B Nazanin" panose="00000400000000000000" pitchFamily="2" charset="-78"/>
              </a:rPr>
              <a:t>نظامی مبتنی بر اقتصاد بازار</a:t>
            </a:r>
            <a:r>
              <a:rPr lang="fa-IR" sz="2000" dirty="0" smtClean="0">
                <a:cs typeface="B Nazanin" panose="00000400000000000000" pitchFamily="2" charset="-78"/>
              </a:rPr>
              <a:t>، شاهد تغییرات شگرفی در سیاست های مسکن طی دو دهه اخیر بوده است. سیاست های مسکن در کشور لهستان در دو دوره بررسی می شود.</a:t>
            </a:r>
            <a:endParaRPr lang="fa-IR" sz="2000" dirty="0">
              <a:cs typeface="B Nazanin" panose="00000400000000000000" pitchFamily="2" charset="-78"/>
            </a:endParaRPr>
          </a:p>
        </p:txBody>
      </p:sp>
      <p:sp>
        <p:nvSpPr>
          <p:cNvPr id="9" name="TextBox 8"/>
          <p:cNvSpPr txBox="1"/>
          <p:nvPr/>
        </p:nvSpPr>
        <p:spPr>
          <a:xfrm>
            <a:off x="6223379" y="2441050"/>
            <a:ext cx="4932301" cy="3785652"/>
          </a:xfrm>
          <a:prstGeom prst="rect">
            <a:avLst/>
          </a:prstGeom>
          <a:noFill/>
          <a:ln>
            <a:solidFill>
              <a:schemeClr val="accent1"/>
            </a:solidFill>
          </a:ln>
        </p:spPr>
        <p:txBody>
          <a:bodyPr wrap="square" rtlCol="1">
            <a:spAutoFit/>
          </a:bodyPr>
          <a:lstStyle/>
          <a:p>
            <a:pPr algn="just"/>
            <a:r>
              <a:rPr lang="fa-IR" sz="2000" dirty="0" smtClean="0">
                <a:cs typeface="B Nazanin" panose="00000400000000000000" pitchFamily="2" charset="-78"/>
              </a:rPr>
              <a:t>الف) دوران کمونیستی 1945-1989</a:t>
            </a:r>
          </a:p>
          <a:p>
            <a:pPr algn="just"/>
            <a:r>
              <a:rPr lang="fa-IR" sz="2000" dirty="0" smtClean="0">
                <a:cs typeface="B Nazanin" panose="00000400000000000000" pitchFamily="2" charset="-78"/>
              </a:rPr>
              <a:t>سیاست های مسکن بر روی </a:t>
            </a:r>
            <a:r>
              <a:rPr lang="fa-IR" sz="2000" dirty="0" smtClean="0">
                <a:solidFill>
                  <a:srgbClr val="FF0000"/>
                </a:solidFill>
                <a:cs typeface="B Nazanin" panose="00000400000000000000" pitchFamily="2" charset="-78"/>
              </a:rPr>
              <a:t>مخارج مستقیم دولت در قالب برنامه های متمرکز </a:t>
            </a:r>
            <a:r>
              <a:rPr lang="fa-IR" sz="2000" dirty="0" smtClean="0">
                <a:cs typeface="B Nazanin" panose="00000400000000000000" pitchFamily="2" charset="-78"/>
              </a:rPr>
              <a:t>در بخش مسکن تاکید داشتند. </a:t>
            </a:r>
            <a:r>
              <a:rPr lang="fa-IR" sz="2000" dirty="0" smtClean="0">
                <a:solidFill>
                  <a:srgbClr val="FF0000"/>
                </a:solidFill>
                <a:cs typeface="B Nazanin" panose="00000400000000000000" pitchFamily="2" charset="-78"/>
              </a:rPr>
              <a:t>مصالح و اعتبارات </a:t>
            </a:r>
            <a:r>
              <a:rPr lang="fa-IR" sz="2000" dirty="0" smtClean="0">
                <a:cs typeface="B Nazanin" panose="00000400000000000000" pitchFamily="2" charset="-78"/>
              </a:rPr>
              <a:t>لازم برای ساخت واحدهای مسکونی به طور متمرکز و به وسیله دولت مرکزی توزیع می شد. (</a:t>
            </a:r>
            <a:r>
              <a:rPr lang="fa-IR" sz="2000" dirty="0" smtClean="0">
                <a:solidFill>
                  <a:srgbClr val="FF0000"/>
                </a:solidFill>
                <a:cs typeface="B Nazanin" panose="00000400000000000000" pitchFamily="2" charset="-78"/>
              </a:rPr>
              <a:t>مسکن: دارایی عمومی و مالکیت خصوصی: ممنوع</a:t>
            </a:r>
            <a:r>
              <a:rPr lang="fa-IR" sz="2000" dirty="0" smtClean="0">
                <a:cs typeface="B Nazanin" panose="00000400000000000000" pitchFamily="2" charset="-78"/>
              </a:rPr>
              <a:t>)</a:t>
            </a:r>
          </a:p>
          <a:p>
            <a:pPr algn="just"/>
            <a:r>
              <a:rPr lang="fa-IR" sz="2000" dirty="0" smtClean="0">
                <a:cs typeface="B Nazanin" panose="00000400000000000000" pitchFamily="2" charset="-78"/>
              </a:rPr>
              <a:t>سیاست مسکن: </a:t>
            </a:r>
            <a:r>
              <a:rPr lang="fa-IR" sz="2000" dirty="0" smtClean="0">
                <a:solidFill>
                  <a:srgbClr val="FF0000"/>
                </a:solidFill>
                <a:cs typeface="B Nazanin" panose="00000400000000000000" pitchFamily="2" charset="-78"/>
              </a:rPr>
              <a:t>افزایش یارانه ها در بخش مسکن </a:t>
            </a:r>
            <a:r>
              <a:rPr lang="fa-IR" sz="2000" dirty="0" smtClean="0">
                <a:cs typeface="B Nazanin" panose="00000400000000000000" pitchFamily="2" charset="-78"/>
              </a:rPr>
              <a:t>(سال 1985 یارانه ها حدود 13درصد از کل مخارج دولت) </a:t>
            </a:r>
            <a:endParaRPr lang="fa-IR" sz="2000" dirty="0">
              <a:cs typeface="B Nazanin" panose="00000400000000000000" pitchFamily="2" charset="-78"/>
            </a:endParaRPr>
          </a:p>
          <a:p>
            <a:pPr algn="just"/>
            <a:r>
              <a:rPr lang="fa-IR" sz="2000" dirty="0" smtClean="0">
                <a:cs typeface="B Nazanin" panose="00000400000000000000" pitchFamily="2" charset="-78"/>
              </a:rPr>
              <a:t>انحصار دولتی موجب </a:t>
            </a:r>
            <a:r>
              <a:rPr lang="fa-IR" sz="2000" dirty="0" smtClean="0">
                <a:solidFill>
                  <a:srgbClr val="FF0000"/>
                </a:solidFill>
                <a:cs typeface="B Nazanin" panose="00000400000000000000" pitchFamily="2" charset="-78"/>
              </a:rPr>
              <a:t>از میان رفتن رقابت </a:t>
            </a:r>
            <a:r>
              <a:rPr lang="fa-IR" sz="2000" dirty="0" smtClean="0">
                <a:cs typeface="B Nazanin" panose="00000400000000000000" pitchFamily="2" charset="-78"/>
              </a:rPr>
              <a:t>شده بود و در اثر آن شرکت های ساختمانی دولتی نیازهای خانوارها را مدنظر قرار نمی دادند. پس دخالت دولت و محدودکردن سرمایه گذاری بخش خصوصی  موجب یک سری تبعات منفی شده بود.</a:t>
            </a:r>
            <a:endParaRPr lang="fa-IR" sz="2000" dirty="0">
              <a:cs typeface="B Nazanin" panose="00000400000000000000" pitchFamily="2" charset="-78"/>
            </a:endParaRPr>
          </a:p>
        </p:txBody>
      </p:sp>
      <p:sp>
        <p:nvSpPr>
          <p:cNvPr id="10" name="TextBox 9"/>
          <p:cNvSpPr txBox="1"/>
          <p:nvPr/>
        </p:nvSpPr>
        <p:spPr>
          <a:xfrm>
            <a:off x="1097280" y="2448853"/>
            <a:ext cx="5029200" cy="1631216"/>
          </a:xfrm>
          <a:prstGeom prst="rect">
            <a:avLst/>
          </a:prstGeom>
          <a:noFill/>
          <a:ln>
            <a:solidFill>
              <a:schemeClr val="accent1"/>
            </a:solidFill>
          </a:ln>
        </p:spPr>
        <p:txBody>
          <a:bodyPr wrap="square" rtlCol="1">
            <a:spAutoFit/>
          </a:bodyPr>
          <a:lstStyle/>
          <a:p>
            <a:pPr algn="just"/>
            <a:r>
              <a:rPr lang="fa-IR" sz="2000" dirty="0" smtClean="0">
                <a:cs typeface="B Nazanin" panose="00000400000000000000" pitchFamily="2" charset="-78"/>
              </a:rPr>
              <a:t>ب) دوره اقتصاد مبتنی بر بازار </a:t>
            </a:r>
          </a:p>
          <a:p>
            <a:pPr algn="just"/>
            <a:r>
              <a:rPr lang="fa-IR" sz="2000" dirty="0" smtClean="0">
                <a:cs typeface="B Nazanin" panose="00000400000000000000" pitchFamily="2" charset="-78"/>
              </a:rPr>
              <a:t>با تصویب قانونی در سال 1991، ساخت واحدهای مسکونی شخصی و خصوصی مجاز شد. از سوی دیگر، خصوصی سازی دارای اثرات مهمی در بخش مسکن بود. در سال 2002 مالکیت بخش خصوصی به 75 درصد رسید. </a:t>
            </a:r>
          </a:p>
        </p:txBody>
      </p:sp>
      <p:sp>
        <p:nvSpPr>
          <p:cNvPr id="3" name="Slide Number Placeholder 2"/>
          <p:cNvSpPr>
            <a:spLocks noGrp="1"/>
          </p:cNvSpPr>
          <p:nvPr>
            <p:ph type="sldNum" sz="quarter" idx="12"/>
          </p:nvPr>
        </p:nvSpPr>
        <p:spPr/>
        <p:txBody>
          <a:bodyPr vert="horz" lIns="91440" tIns="45720" rIns="91440" bIns="45720" rtlCol="0" anchor="ctr"/>
          <a:lstStyle/>
          <a:p>
            <a:r>
              <a:rPr lang="fa-IR" sz="2800" b="1" dirty="0" smtClean="0">
                <a:cs typeface="B Nazanin" panose="00000400000000000000" pitchFamily="2" charset="-78"/>
              </a:rPr>
              <a:t>10</a:t>
            </a:r>
            <a:endParaRPr lang="fa-IR" sz="2800" b="1" dirty="0">
              <a:cs typeface="B Nazanin" panose="00000400000000000000" pitchFamily="2" charset="-78"/>
            </a:endParaRPr>
          </a:p>
        </p:txBody>
      </p:sp>
      <p:sp>
        <p:nvSpPr>
          <p:cNvPr id="11" name="Slide Number Placeholder 8"/>
          <p:cNvSpPr txBox="1">
            <a:spLocks/>
          </p:cNvSpPr>
          <p:nvPr/>
        </p:nvSpPr>
        <p:spPr>
          <a:xfrm>
            <a:off x="9629777" y="6459785"/>
            <a:ext cx="1312025" cy="365125"/>
          </a:xfrm>
          <a:prstGeom prst="rect">
            <a:avLst/>
          </a:prstGeom>
        </p:spPr>
        <p:txBody>
          <a:bodyPr vert="horz" lIns="91440" tIns="45720" rIns="91440" bIns="45720" rtlCol="0" anchor="ctr"/>
          <a:lstStyle>
            <a:defPPr>
              <a:defRPr lang="fa-IR"/>
            </a:defPPr>
            <a:lvl1pPr>
              <a:defRPr sz="2800" b="1">
                <a:solidFill>
                  <a:srgbClr val="FFFFFF"/>
                </a:solidFill>
                <a:cs typeface="B Nazanin" panose="00000400000000000000" pitchFamily="2" charset="-78"/>
              </a:defRPr>
            </a:lvl1pPr>
          </a:lstStyle>
          <a:p>
            <a:r>
              <a:rPr lang="fa-IR" dirty="0"/>
              <a:t>/ </a:t>
            </a:r>
            <a:r>
              <a:rPr lang="fa-IR" dirty="0" smtClean="0"/>
              <a:t>10</a:t>
            </a:r>
            <a:endParaRPr lang="fa-IR" dirty="0"/>
          </a:p>
        </p:txBody>
      </p:sp>
    </p:spTree>
    <p:extLst>
      <p:ext uri="{BB962C8B-B14F-4D97-AF65-F5344CB8AC3E}">
        <p14:creationId xmlns:p14="http://schemas.microsoft.com/office/powerpoint/2010/main" val="649102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1000"/>
                                        <p:tgtEl>
                                          <p:spTgt spid="10"/>
                                        </p:tgtEl>
                                      </p:cBhvr>
                                    </p:animEffect>
                                    <p:anim calcmode="lin" valueType="num">
                                      <p:cBhvr>
                                        <p:cTn id="15" dur="1000" fill="hold"/>
                                        <p:tgtEl>
                                          <p:spTgt spid="10"/>
                                        </p:tgtEl>
                                        <p:attrNameLst>
                                          <p:attrName>ppt_x</p:attrName>
                                        </p:attrNameLst>
                                      </p:cBhvr>
                                      <p:tavLst>
                                        <p:tav tm="0">
                                          <p:val>
                                            <p:strVal val="#ppt_x"/>
                                          </p:val>
                                        </p:tav>
                                        <p:tav tm="100000">
                                          <p:val>
                                            <p:strVal val="#ppt_x"/>
                                          </p:val>
                                        </p:tav>
                                      </p:tavLst>
                                    </p:anim>
                                    <p:anim calcmode="lin" valueType="num">
                                      <p:cBhvr>
                                        <p:cTn id="1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3200" dirty="0" smtClean="0">
                <a:cs typeface="B Morvarid" panose="00000400000000000000" pitchFamily="2" charset="-78"/>
              </a:rPr>
              <a:t>بررسی زمینه های </a:t>
            </a:r>
            <a:r>
              <a:rPr lang="fa-IR" sz="3200" dirty="0" smtClean="0">
                <a:solidFill>
                  <a:srgbClr val="FF0000"/>
                </a:solidFill>
                <a:cs typeface="B Morvarid" panose="00000400000000000000" pitchFamily="2" charset="-78"/>
              </a:rPr>
              <a:t>اقتصادی</a:t>
            </a:r>
            <a:r>
              <a:rPr lang="fa-IR" sz="3200" dirty="0" smtClean="0">
                <a:cs typeface="B Morvarid" panose="00000400000000000000" pitchFamily="2" charset="-78"/>
              </a:rPr>
              <a:t> در کشورهای در حال گذار</a:t>
            </a:r>
            <a:endParaRPr lang="fa-IR" sz="3200" dirty="0">
              <a:cs typeface="B Morvarid" panose="00000400000000000000" pitchFamily="2" charset="-78"/>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1139" y="4663311"/>
            <a:ext cx="6247619" cy="1666667"/>
          </a:xfrm>
        </p:spPr>
      </p:pic>
      <p:sp>
        <p:nvSpPr>
          <p:cNvPr id="3" name="TextBox 2"/>
          <p:cNvSpPr txBox="1"/>
          <p:nvPr/>
        </p:nvSpPr>
        <p:spPr>
          <a:xfrm>
            <a:off x="3896139" y="2027583"/>
            <a:ext cx="7259541" cy="369332"/>
          </a:xfrm>
          <a:prstGeom prst="rect">
            <a:avLst/>
          </a:prstGeom>
          <a:noFill/>
        </p:spPr>
        <p:txBody>
          <a:bodyPr wrap="square" rtlCol="1">
            <a:spAutoFit/>
          </a:bodyPr>
          <a:lstStyle/>
          <a:p>
            <a:r>
              <a:rPr lang="fa-IR" dirty="0" smtClean="0">
                <a:cs typeface="B Nazanin" panose="00000400000000000000" pitchFamily="2" charset="-78"/>
              </a:rPr>
              <a:t>از نظر جغرافیایی، کشورهای در حال گذار در </a:t>
            </a:r>
            <a:r>
              <a:rPr lang="fa-IR" dirty="0" smtClean="0">
                <a:solidFill>
                  <a:srgbClr val="FF0000"/>
                </a:solidFill>
                <a:cs typeface="B Nazanin" panose="00000400000000000000" pitchFamily="2" charset="-78"/>
              </a:rPr>
              <a:t>قسمت شرقی اروپا </a:t>
            </a:r>
            <a:r>
              <a:rPr lang="fa-IR" dirty="0" smtClean="0">
                <a:cs typeface="B Nazanin" panose="00000400000000000000" pitchFamily="2" charset="-78"/>
              </a:rPr>
              <a:t>قرار گرفته اند.</a:t>
            </a:r>
            <a:endParaRPr lang="fa-IR" dirty="0">
              <a:cs typeface="B Nazanin" panose="00000400000000000000" pitchFamily="2" charset="-78"/>
            </a:endParaRPr>
          </a:p>
        </p:txBody>
      </p:sp>
      <p:sp>
        <p:nvSpPr>
          <p:cNvPr id="5" name="TextBox 4"/>
          <p:cNvSpPr txBox="1"/>
          <p:nvPr/>
        </p:nvSpPr>
        <p:spPr>
          <a:xfrm>
            <a:off x="2663687" y="2396915"/>
            <a:ext cx="8491992" cy="369332"/>
          </a:xfrm>
          <a:prstGeom prst="rect">
            <a:avLst/>
          </a:prstGeom>
          <a:noFill/>
        </p:spPr>
        <p:txBody>
          <a:bodyPr wrap="square" rtlCol="1">
            <a:spAutoFit/>
          </a:bodyPr>
          <a:lstStyle/>
          <a:p>
            <a:r>
              <a:rPr lang="fa-IR" dirty="0" smtClean="0">
                <a:cs typeface="B Nazanin" panose="00000400000000000000" pitchFamily="2" charset="-78"/>
              </a:rPr>
              <a:t>دسترسی به خدمات اولیه شهری در کشورهای در حال گذار بسیار نزدیک به کشورهای توسعه یافته اند.</a:t>
            </a:r>
            <a:endParaRPr lang="fa-IR" dirty="0">
              <a:cs typeface="B Nazanin" panose="00000400000000000000" pitchFamily="2" charset="-78"/>
            </a:endParaRPr>
          </a:p>
        </p:txBody>
      </p:sp>
      <p:sp>
        <p:nvSpPr>
          <p:cNvPr id="6" name="TextBox 5"/>
          <p:cNvSpPr txBox="1"/>
          <p:nvPr/>
        </p:nvSpPr>
        <p:spPr>
          <a:xfrm>
            <a:off x="3896137" y="2714928"/>
            <a:ext cx="7259541" cy="923330"/>
          </a:xfrm>
          <a:prstGeom prst="rect">
            <a:avLst/>
          </a:prstGeom>
          <a:noFill/>
        </p:spPr>
        <p:txBody>
          <a:bodyPr wrap="square" rtlCol="1">
            <a:spAutoFit/>
          </a:bodyPr>
          <a:lstStyle/>
          <a:p>
            <a:pPr algn="justLow"/>
            <a:r>
              <a:rPr lang="fa-IR" dirty="0" smtClean="0">
                <a:cs typeface="B Nazanin" panose="00000400000000000000" pitchFamily="2" charset="-78"/>
              </a:rPr>
              <a:t>میزان درآمد سرانه کشورهای در حال گذار دارای دامنه وسیعی است و از این لحاظ اختلاف قابل توجهی میان این کشورها وجود دارد. کشورهای در حال گذار موفق، درآمد سرانه ای بیش از برخی از کشورهای توسعه یافته ناموفق در اروپای غربی دارند.</a:t>
            </a:r>
            <a:endParaRPr lang="fa-IR" dirty="0">
              <a:cs typeface="B Nazanin" panose="00000400000000000000" pitchFamily="2" charset="-78"/>
            </a:endParaRPr>
          </a:p>
        </p:txBody>
      </p:sp>
      <p:sp>
        <p:nvSpPr>
          <p:cNvPr id="7" name="TextBox 6"/>
          <p:cNvSpPr txBox="1"/>
          <p:nvPr/>
        </p:nvSpPr>
        <p:spPr>
          <a:xfrm>
            <a:off x="3896136" y="3628859"/>
            <a:ext cx="7259540" cy="923330"/>
          </a:xfrm>
          <a:prstGeom prst="rect">
            <a:avLst/>
          </a:prstGeom>
          <a:noFill/>
        </p:spPr>
        <p:txBody>
          <a:bodyPr wrap="square" rtlCol="1">
            <a:spAutoFit/>
          </a:bodyPr>
          <a:lstStyle/>
          <a:p>
            <a:pPr algn="just"/>
            <a:r>
              <a:rPr lang="fa-IR" dirty="0" smtClean="0">
                <a:cs typeface="B Nazanin" panose="00000400000000000000" pitchFamily="2" charset="-78"/>
              </a:rPr>
              <a:t>اما هیچ کدام از این کشورها در زمره کشورهای با درآمد بالا قرار نمی گیرند و تنها تعدادی ازآن ها در میان کشورها با درآمد متوسط به بالا قرار دارند. اغلب کشورهای در حال گذار در مجموعه </a:t>
            </a:r>
            <a:r>
              <a:rPr lang="fa-IR" dirty="0" smtClean="0">
                <a:solidFill>
                  <a:srgbClr val="FF0000"/>
                </a:solidFill>
                <a:cs typeface="B Nazanin" panose="00000400000000000000" pitchFamily="2" charset="-78"/>
              </a:rPr>
              <a:t>کشورها با در آمد متوسط به پایین </a:t>
            </a:r>
            <a:r>
              <a:rPr lang="fa-IR" dirty="0" smtClean="0">
                <a:cs typeface="B Nazanin" panose="00000400000000000000" pitchFamily="2" charset="-78"/>
              </a:rPr>
              <a:t>قرار گرفته اند.</a:t>
            </a:r>
            <a:endParaRPr lang="fa-IR" dirty="0">
              <a:cs typeface="B Nazanin" panose="00000400000000000000" pitchFamily="2" charset="-78"/>
            </a:endParaRPr>
          </a:p>
        </p:txBody>
      </p:sp>
      <p:sp>
        <p:nvSpPr>
          <p:cNvPr id="8" name="TextBox 7"/>
          <p:cNvSpPr txBox="1"/>
          <p:nvPr/>
        </p:nvSpPr>
        <p:spPr>
          <a:xfrm>
            <a:off x="6126476" y="4647130"/>
            <a:ext cx="5029200" cy="1200329"/>
          </a:xfrm>
          <a:prstGeom prst="rect">
            <a:avLst/>
          </a:prstGeom>
          <a:noFill/>
        </p:spPr>
        <p:txBody>
          <a:bodyPr wrap="square" rtlCol="1">
            <a:spAutoFit/>
          </a:bodyPr>
          <a:lstStyle/>
          <a:p>
            <a:pPr algn="just"/>
            <a:r>
              <a:rPr lang="fa-IR" dirty="0" smtClean="0">
                <a:cs typeface="B Nazanin" panose="00000400000000000000" pitchFamily="2" charset="-78"/>
              </a:rPr>
              <a:t>فقر شدیدی که در کشورهای در حال توسعه مشاهده می شود، در کشورهای در حال گذار وجود ندارد. این کشورها در زمینه </a:t>
            </a:r>
            <a:r>
              <a:rPr lang="fa-IR" dirty="0" smtClean="0">
                <a:solidFill>
                  <a:srgbClr val="FF0000"/>
                </a:solidFill>
                <a:cs typeface="B Nazanin" panose="00000400000000000000" pitchFamily="2" charset="-78"/>
              </a:rPr>
              <a:t>پایین بودن فشار جمعیتی</a:t>
            </a:r>
            <a:r>
              <a:rPr lang="fa-IR" dirty="0" smtClean="0">
                <a:cs typeface="B Nazanin" panose="00000400000000000000" pitchFamily="2" charset="-78"/>
              </a:rPr>
              <a:t>، </a:t>
            </a:r>
            <a:r>
              <a:rPr lang="fa-IR" dirty="0" smtClean="0">
                <a:solidFill>
                  <a:srgbClr val="FF0000"/>
                </a:solidFill>
                <a:cs typeface="B Nazanin" panose="00000400000000000000" pitchFamily="2" charset="-78"/>
              </a:rPr>
              <a:t>سطح بالایی از خدمات اولیه شهری </a:t>
            </a:r>
            <a:r>
              <a:rPr lang="fa-IR" dirty="0" smtClean="0">
                <a:cs typeface="B Nazanin" panose="00000400000000000000" pitchFamily="2" charset="-78"/>
              </a:rPr>
              <a:t>و تعداد اندک مناطق نامناسب برای سکونت اشتراک دارند.</a:t>
            </a:r>
            <a:endParaRPr lang="fa-IR" dirty="0">
              <a:cs typeface="B Nazanin" panose="00000400000000000000" pitchFamily="2" charset="-78"/>
            </a:endParaRPr>
          </a:p>
        </p:txBody>
      </p:sp>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66291" y="2396915"/>
            <a:ext cx="2588043" cy="1978559"/>
          </a:xfrm>
          <a:prstGeom prst="rect">
            <a:avLst/>
          </a:prstGeom>
        </p:spPr>
      </p:pic>
      <p:sp>
        <p:nvSpPr>
          <p:cNvPr id="9" name="Slide Number Placeholder 8"/>
          <p:cNvSpPr>
            <a:spLocks noGrp="1"/>
          </p:cNvSpPr>
          <p:nvPr>
            <p:ph type="sldNum" sz="quarter" idx="12"/>
          </p:nvPr>
        </p:nvSpPr>
        <p:spPr/>
        <p:txBody>
          <a:bodyPr/>
          <a:lstStyle/>
          <a:p>
            <a:r>
              <a:rPr lang="fa-IR" sz="2800" b="1" dirty="0" smtClean="0">
                <a:cs typeface="B Nazanin" panose="00000400000000000000" pitchFamily="2" charset="-78"/>
              </a:rPr>
              <a:t>1</a:t>
            </a:r>
            <a:endParaRPr lang="fa-IR" sz="2800" b="1" dirty="0">
              <a:cs typeface="B Nazanin" panose="00000400000000000000" pitchFamily="2" charset="-78"/>
            </a:endParaRPr>
          </a:p>
        </p:txBody>
      </p:sp>
      <p:sp>
        <p:nvSpPr>
          <p:cNvPr id="11" name="Slide Number Placeholder 8"/>
          <p:cNvSpPr txBox="1">
            <a:spLocks/>
          </p:cNvSpPr>
          <p:nvPr/>
        </p:nvSpPr>
        <p:spPr>
          <a:xfrm>
            <a:off x="9629777" y="6459785"/>
            <a:ext cx="1312025" cy="365125"/>
          </a:xfrm>
          <a:prstGeom prst="rect">
            <a:avLst/>
          </a:prstGeom>
        </p:spPr>
        <p:txBody>
          <a:bodyPr vert="horz" lIns="91440" tIns="45720" rIns="91440" bIns="45720" rtlCol="0" anchor="ctr"/>
          <a:lstStyle>
            <a:defPPr>
              <a:defRPr lang="fa-IR"/>
            </a:defPPr>
            <a:lvl1pPr marL="0" algn="r" defTabSz="914400" rtl="1" eaLnBrk="1" latinLnBrk="0" hangingPunct="1">
              <a:defRPr sz="1050" kern="1200">
                <a:solidFill>
                  <a:srgbClr val="FFFFFF"/>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fa-IR" sz="2800" b="1" dirty="0" smtClean="0">
                <a:cs typeface="B Nazanin" panose="00000400000000000000" pitchFamily="2" charset="-78"/>
              </a:rPr>
              <a:t>/ 10</a:t>
            </a:r>
            <a:endParaRPr lang="fa-IR" sz="2800" b="1" dirty="0">
              <a:cs typeface="B Nazanin" panose="00000400000000000000" pitchFamily="2" charset="-78"/>
            </a:endParaRPr>
          </a:p>
        </p:txBody>
      </p:sp>
    </p:spTree>
    <p:extLst>
      <p:ext uri="{BB962C8B-B14F-4D97-AF65-F5344CB8AC3E}">
        <p14:creationId xmlns:p14="http://schemas.microsoft.com/office/powerpoint/2010/main" val="2107001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1000"/>
                                        <p:tgtEl>
                                          <p:spTgt spid="10"/>
                                        </p:tgtEl>
                                      </p:cBhvr>
                                    </p:animEffect>
                                    <p:anim calcmode="lin" valueType="num">
                                      <p:cBhvr>
                                        <p:cTn id="15" dur="1000" fill="hold"/>
                                        <p:tgtEl>
                                          <p:spTgt spid="10"/>
                                        </p:tgtEl>
                                        <p:attrNameLst>
                                          <p:attrName>ppt_x</p:attrName>
                                        </p:attrNameLst>
                                      </p:cBhvr>
                                      <p:tavLst>
                                        <p:tav tm="0">
                                          <p:val>
                                            <p:strVal val="#ppt_x"/>
                                          </p:val>
                                        </p:tav>
                                        <p:tav tm="100000">
                                          <p:val>
                                            <p:strVal val="#ppt_x"/>
                                          </p:val>
                                        </p:tav>
                                      </p:tavLst>
                                    </p:anim>
                                    <p:anim calcmode="lin" valueType="num">
                                      <p:cBhvr>
                                        <p:cTn id="1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1000"/>
                                        <p:tgtEl>
                                          <p:spTgt spid="7"/>
                                        </p:tgtEl>
                                      </p:cBhvr>
                                    </p:animEffect>
                                    <p:anim calcmode="lin" valueType="num">
                                      <p:cBhvr>
                                        <p:cTn id="36" dur="1000" fill="hold"/>
                                        <p:tgtEl>
                                          <p:spTgt spid="7"/>
                                        </p:tgtEl>
                                        <p:attrNameLst>
                                          <p:attrName>ppt_x</p:attrName>
                                        </p:attrNameLst>
                                      </p:cBhvr>
                                      <p:tavLst>
                                        <p:tav tm="0">
                                          <p:val>
                                            <p:strVal val="#ppt_x"/>
                                          </p:val>
                                        </p:tav>
                                        <p:tav tm="100000">
                                          <p:val>
                                            <p:strVal val="#ppt_x"/>
                                          </p:val>
                                        </p:tav>
                                      </p:tavLst>
                                    </p:anim>
                                    <p:anim calcmode="lin" valueType="num">
                                      <p:cBhvr>
                                        <p:cTn id="3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1000"/>
                                        <p:tgtEl>
                                          <p:spTgt spid="8"/>
                                        </p:tgtEl>
                                      </p:cBhvr>
                                    </p:animEffect>
                                    <p:anim calcmode="lin" valueType="num">
                                      <p:cBhvr>
                                        <p:cTn id="43" dur="1000" fill="hold"/>
                                        <p:tgtEl>
                                          <p:spTgt spid="8"/>
                                        </p:tgtEl>
                                        <p:attrNameLst>
                                          <p:attrName>ppt_x</p:attrName>
                                        </p:attrNameLst>
                                      </p:cBhvr>
                                      <p:tavLst>
                                        <p:tav tm="0">
                                          <p:val>
                                            <p:strVal val="#ppt_x"/>
                                          </p:val>
                                        </p:tav>
                                        <p:tav tm="100000">
                                          <p:val>
                                            <p:strVal val="#ppt_x"/>
                                          </p:val>
                                        </p:tav>
                                      </p:tavLst>
                                    </p:anim>
                                    <p:anim calcmode="lin" valueType="num">
                                      <p:cBhvr>
                                        <p:cTn id="4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1139" y="4663311"/>
            <a:ext cx="6247619" cy="1666667"/>
          </a:xfrm>
        </p:spPr>
      </p:pic>
      <p:sp>
        <p:nvSpPr>
          <p:cNvPr id="5" name="Title 1"/>
          <p:cNvSpPr>
            <a:spLocks noGrp="1"/>
          </p:cNvSpPr>
          <p:nvPr>
            <p:ph type="title"/>
          </p:nvPr>
        </p:nvSpPr>
        <p:spPr>
          <a:xfrm>
            <a:off x="1097280" y="286603"/>
            <a:ext cx="10058400" cy="1450757"/>
          </a:xfrm>
        </p:spPr>
        <p:txBody>
          <a:bodyPr>
            <a:normAutofit/>
          </a:bodyPr>
          <a:lstStyle/>
          <a:p>
            <a:pPr algn="ctr"/>
            <a:r>
              <a:rPr lang="fa-IR" sz="3200" dirty="0" smtClean="0">
                <a:solidFill>
                  <a:srgbClr val="FF0000"/>
                </a:solidFill>
                <a:cs typeface="B Morvarid" panose="00000400000000000000" pitchFamily="2" charset="-78"/>
              </a:rPr>
              <a:t>محرک های سیاست مسکن </a:t>
            </a:r>
            <a:r>
              <a:rPr lang="fa-IR" sz="3200" dirty="0" smtClean="0">
                <a:cs typeface="B Morvarid" panose="00000400000000000000" pitchFamily="2" charset="-78"/>
              </a:rPr>
              <a:t>در کشورهای در حال گذار</a:t>
            </a:r>
            <a:endParaRPr lang="fa-IR" sz="3200" dirty="0">
              <a:cs typeface="B Morvarid" panose="00000400000000000000" pitchFamily="2" charset="-78"/>
            </a:endParaRPr>
          </a:p>
        </p:txBody>
      </p:sp>
      <p:sp>
        <p:nvSpPr>
          <p:cNvPr id="6" name="TextBox 5"/>
          <p:cNvSpPr txBox="1"/>
          <p:nvPr/>
        </p:nvSpPr>
        <p:spPr>
          <a:xfrm>
            <a:off x="1097280" y="2025871"/>
            <a:ext cx="10058400" cy="1477328"/>
          </a:xfrm>
          <a:prstGeom prst="rect">
            <a:avLst/>
          </a:prstGeom>
          <a:noFill/>
        </p:spPr>
        <p:txBody>
          <a:bodyPr wrap="square" rtlCol="1">
            <a:spAutoFit/>
          </a:bodyPr>
          <a:lstStyle/>
          <a:p>
            <a:pPr algn="just"/>
            <a:r>
              <a:rPr lang="fa-IR" dirty="0" smtClean="0">
                <a:cs typeface="B Nazanin" panose="00000400000000000000" pitchFamily="2" charset="-78"/>
              </a:rPr>
              <a:t>در طول دوران گذار، سیاست های مختلفی در بخش مسکن به اجرا گذاشته شد.  </a:t>
            </a:r>
          </a:p>
          <a:p>
            <a:pPr algn="just"/>
            <a:r>
              <a:rPr lang="fa-IR" dirty="0" smtClean="0">
                <a:cs typeface="B Nazanin" panose="00000400000000000000" pitchFamily="2" charset="-78"/>
              </a:rPr>
              <a:t>تمایل به </a:t>
            </a:r>
            <a:r>
              <a:rPr lang="fa-IR" dirty="0" smtClean="0">
                <a:solidFill>
                  <a:srgbClr val="FF0000"/>
                </a:solidFill>
                <a:cs typeface="B Nazanin" panose="00000400000000000000" pitchFamily="2" charset="-78"/>
              </a:rPr>
              <a:t>رهاسازی خود از مشکلات پیش روی خانه های عمومی </a:t>
            </a:r>
            <a:r>
              <a:rPr lang="fa-IR" dirty="0" smtClean="0">
                <a:cs typeface="B Nazanin" panose="00000400000000000000" pitchFamily="2" charset="-78"/>
              </a:rPr>
              <a:t>(نظیر هزینه های بالای تعمیر و نگهداری) از جمله انگیزه ها برای اتخاذ سیاست های مختلف در بخش مسکن بوده است.</a:t>
            </a:r>
          </a:p>
          <a:p>
            <a:pPr algn="just"/>
            <a:r>
              <a:rPr lang="fa-IR" dirty="0" smtClean="0">
                <a:cs typeface="B Nazanin" panose="00000400000000000000" pitchFamily="2" charset="-78"/>
              </a:rPr>
              <a:t>همچنین نوعی نیاز مشترک برای استفاده </a:t>
            </a:r>
            <a:r>
              <a:rPr lang="fa-IR" dirty="0" smtClean="0">
                <a:solidFill>
                  <a:srgbClr val="FF0000"/>
                </a:solidFill>
                <a:cs typeface="B Nazanin" panose="00000400000000000000" pitchFamily="2" charset="-78"/>
              </a:rPr>
              <a:t>از سیستم تأمین مالی مسکن بر پایه ریسک </a:t>
            </a:r>
            <a:r>
              <a:rPr lang="fa-IR" dirty="0" smtClean="0">
                <a:cs typeface="B Nazanin" panose="00000400000000000000" pitchFamily="2" charset="-78"/>
              </a:rPr>
              <a:t>وجود داشت.</a:t>
            </a:r>
          </a:p>
          <a:p>
            <a:pPr algn="just"/>
            <a:r>
              <a:rPr lang="fa-IR" dirty="0" smtClean="0">
                <a:solidFill>
                  <a:srgbClr val="FF0000"/>
                </a:solidFill>
                <a:cs typeface="B Nazanin" panose="00000400000000000000" pitchFamily="2" charset="-78"/>
              </a:rPr>
              <a:t>آژانس های بین المللی </a:t>
            </a:r>
            <a:r>
              <a:rPr lang="fa-IR" dirty="0" smtClean="0">
                <a:cs typeface="B Nazanin" panose="00000400000000000000" pitchFamily="2" charset="-78"/>
              </a:rPr>
              <a:t>در راستای کمک به بنیان گذاری شیوه های نوین تامین مالی مسکن ساختار های ویژه ای را پیشنهاد کردند. </a:t>
            </a:r>
            <a:endParaRPr lang="fa-IR" dirty="0">
              <a:cs typeface="B Nazanin" panose="00000400000000000000" pitchFamily="2" charset="-78"/>
            </a:endParaRPr>
          </a:p>
        </p:txBody>
      </p:sp>
      <p:sp>
        <p:nvSpPr>
          <p:cNvPr id="2" name="Slide Number Placeholder 1"/>
          <p:cNvSpPr>
            <a:spLocks noGrp="1"/>
          </p:cNvSpPr>
          <p:nvPr>
            <p:ph type="sldNum" sz="quarter" idx="12"/>
          </p:nvPr>
        </p:nvSpPr>
        <p:spPr/>
        <p:txBody>
          <a:bodyPr/>
          <a:lstStyle/>
          <a:p>
            <a:r>
              <a:rPr lang="fa-IR" sz="2800" b="1" dirty="0" smtClean="0">
                <a:cs typeface="B Nazanin" panose="00000400000000000000" pitchFamily="2" charset="-78"/>
              </a:rPr>
              <a:t>2</a:t>
            </a:r>
            <a:endParaRPr lang="fa-IR" sz="2800" b="1" dirty="0">
              <a:cs typeface="B Nazanin" panose="00000400000000000000" pitchFamily="2" charset="-78"/>
            </a:endParaRPr>
          </a:p>
        </p:txBody>
      </p:sp>
      <p:sp>
        <p:nvSpPr>
          <p:cNvPr id="7" name="Slide Number Placeholder 8"/>
          <p:cNvSpPr txBox="1">
            <a:spLocks/>
          </p:cNvSpPr>
          <p:nvPr/>
        </p:nvSpPr>
        <p:spPr>
          <a:xfrm>
            <a:off x="9629777" y="6459785"/>
            <a:ext cx="1312025" cy="365125"/>
          </a:xfrm>
          <a:prstGeom prst="rect">
            <a:avLst/>
          </a:prstGeom>
        </p:spPr>
        <p:txBody>
          <a:bodyPr vert="horz" lIns="91440" tIns="45720" rIns="91440" bIns="45720" rtlCol="0" anchor="ctr"/>
          <a:lstStyle>
            <a:defPPr>
              <a:defRPr lang="fa-IR"/>
            </a:defPPr>
            <a:lvl1pPr marL="0" algn="r" defTabSz="914400" rtl="1" eaLnBrk="1" latinLnBrk="0" hangingPunct="1">
              <a:defRPr sz="1050" kern="1200">
                <a:solidFill>
                  <a:srgbClr val="FFFFFF"/>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fa-IR" sz="2800" b="1" dirty="0" smtClean="0">
                <a:cs typeface="B Nazanin" panose="00000400000000000000" pitchFamily="2" charset="-78"/>
              </a:rPr>
              <a:t>/ 10</a:t>
            </a:r>
            <a:endParaRPr lang="fa-IR" sz="2800" b="1" dirty="0">
              <a:cs typeface="B Nazanin" panose="00000400000000000000" pitchFamily="2" charset="-78"/>
            </a:endParaRPr>
          </a:p>
        </p:txBody>
      </p:sp>
    </p:spTree>
    <p:extLst>
      <p:ext uri="{BB962C8B-B14F-4D97-AF65-F5344CB8AC3E}">
        <p14:creationId xmlns:p14="http://schemas.microsoft.com/office/powerpoint/2010/main" val="37117043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1139" y="4663311"/>
            <a:ext cx="6247619" cy="1666667"/>
          </a:xfrm>
        </p:spPr>
      </p:pic>
      <p:sp>
        <p:nvSpPr>
          <p:cNvPr id="5" name="Title 1"/>
          <p:cNvSpPr>
            <a:spLocks noGrp="1"/>
          </p:cNvSpPr>
          <p:nvPr>
            <p:ph type="title"/>
          </p:nvPr>
        </p:nvSpPr>
        <p:spPr>
          <a:xfrm>
            <a:off x="1097280" y="286603"/>
            <a:ext cx="10058400" cy="1450757"/>
          </a:xfrm>
        </p:spPr>
        <p:txBody>
          <a:bodyPr>
            <a:normAutofit/>
          </a:bodyPr>
          <a:lstStyle/>
          <a:p>
            <a:pPr algn="ctr"/>
            <a:r>
              <a:rPr lang="fa-IR" sz="3200" dirty="0" smtClean="0">
                <a:cs typeface="B Morvarid" panose="00000400000000000000" pitchFamily="2" charset="-78"/>
              </a:rPr>
              <a:t>دوره های مختلف سیاست های مسکن در کشورهای در حال گذار</a:t>
            </a:r>
            <a:endParaRPr lang="fa-IR" sz="3200" dirty="0">
              <a:cs typeface="B Morvarid" panose="00000400000000000000" pitchFamily="2" charset="-78"/>
            </a:endParaRPr>
          </a:p>
        </p:txBody>
      </p:sp>
      <p:sp>
        <p:nvSpPr>
          <p:cNvPr id="6" name="TextBox 5"/>
          <p:cNvSpPr txBox="1"/>
          <p:nvPr/>
        </p:nvSpPr>
        <p:spPr>
          <a:xfrm>
            <a:off x="1097280" y="2025871"/>
            <a:ext cx="10058400" cy="954107"/>
          </a:xfrm>
          <a:prstGeom prst="rect">
            <a:avLst/>
          </a:prstGeom>
          <a:noFill/>
        </p:spPr>
        <p:txBody>
          <a:bodyPr wrap="square" rtlCol="1">
            <a:spAutoFit/>
          </a:bodyPr>
          <a:lstStyle/>
          <a:p>
            <a:pPr algn="just"/>
            <a:r>
              <a:rPr lang="fa-IR" dirty="0" smtClean="0">
                <a:cs typeface="B Nazanin" panose="00000400000000000000" pitchFamily="2" charset="-78"/>
              </a:rPr>
              <a:t>هر چند تفاوت های زیادی در خصوص سیاست های بخش مسکن در کشورهای در حال گذار وجود دارد، با این حال مراحل زیر در سیاست های کشورهای در حال گذار قابل شناسایی هستند:</a:t>
            </a:r>
          </a:p>
          <a:p>
            <a:pPr algn="just"/>
            <a:endParaRPr lang="fa-IR" sz="2000" dirty="0" smtClean="0">
              <a:cs typeface="B Nazanin" panose="00000400000000000000" pitchFamily="2" charset="-78"/>
            </a:endParaRPr>
          </a:p>
        </p:txBody>
      </p:sp>
      <p:graphicFrame>
        <p:nvGraphicFramePr>
          <p:cNvPr id="3" name="Table 2"/>
          <p:cNvGraphicFramePr>
            <a:graphicFrameLocks noGrp="1"/>
          </p:cNvGraphicFramePr>
          <p:nvPr>
            <p:extLst>
              <p:ext uri="{D42A27DB-BD31-4B8C-83A1-F6EECF244321}">
                <p14:modId xmlns:p14="http://schemas.microsoft.com/office/powerpoint/2010/main" val="3574845356"/>
              </p:ext>
            </p:extLst>
          </p:nvPr>
        </p:nvGraphicFramePr>
        <p:xfrm>
          <a:off x="6698891" y="3082567"/>
          <a:ext cx="4084129" cy="1854200"/>
        </p:xfrm>
        <a:graphic>
          <a:graphicData uri="http://schemas.openxmlformats.org/drawingml/2006/table">
            <a:tbl>
              <a:tblPr rtl="1" firstRow="1" bandRow="1">
                <a:tableStyleId>{BC89EF96-8CEA-46FF-86C4-4CE0E7609802}</a:tableStyleId>
              </a:tblPr>
              <a:tblGrid>
                <a:gridCol w="4084129"/>
              </a:tblGrid>
              <a:tr h="370840">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fa-IR" sz="1800" b="0" dirty="0" smtClean="0">
                          <a:cs typeface="B Nazanin" panose="00000400000000000000" pitchFamily="2" charset="-78"/>
                        </a:rPr>
                        <a:t>مسکن در سیستم سوسیالیستی</a:t>
                      </a:r>
                    </a:p>
                  </a:txBody>
                  <a:tcPr/>
                </a:tc>
              </a:tr>
              <a:tr h="370840">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fa-IR" sz="1800" b="0" dirty="0" smtClean="0">
                          <a:cs typeface="B Nazanin" panose="00000400000000000000" pitchFamily="2" charset="-78"/>
                        </a:rPr>
                        <a:t>بازاری سازی در نظام سوسیالیستی</a:t>
                      </a:r>
                    </a:p>
                  </a:txBody>
                  <a:tcPr/>
                </a:tc>
              </a:tr>
              <a:tr h="370840">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fa-IR" sz="1800" b="0" dirty="0" smtClean="0">
                          <a:cs typeface="B Nazanin" panose="00000400000000000000" pitchFamily="2" charset="-78"/>
                        </a:rPr>
                        <a:t> خصوصی سازی در دوران گذار </a:t>
                      </a:r>
                    </a:p>
                  </a:txBody>
                  <a:tcPr/>
                </a:tc>
              </a:tr>
              <a:tr h="370840">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fa-IR" sz="1800" b="0" dirty="0" smtClean="0">
                          <a:cs typeface="B Nazanin" panose="00000400000000000000" pitchFamily="2" charset="-78"/>
                        </a:rPr>
                        <a:t>توسعه سیستم تامین مالی مسکن بر پایه ریسک</a:t>
                      </a:r>
                    </a:p>
                  </a:txBody>
                  <a:tcPr/>
                </a:tc>
              </a:tr>
              <a:tr h="370840">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fa-IR" sz="1800" b="0" dirty="0" smtClean="0">
                          <a:cs typeface="B Nazanin" panose="00000400000000000000" pitchFamily="2" charset="-78"/>
                        </a:rPr>
                        <a:t>توجه به افراد با درآمد متوسط در اعطای یارانه ها </a:t>
                      </a:r>
                    </a:p>
                  </a:txBody>
                  <a:tcPr/>
                </a:tc>
              </a:tr>
            </a:tbl>
          </a:graphicData>
        </a:graphic>
      </p:graphicFrame>
      <p:sp>
        <p:nvSpPr>
          <p:cNvPr id="2" name="Slide Number Placeholder 1"/>
          <p:cNvSpPr>
            <a:spLocks noGrp="1"/>
          </p:cNvSpPr>
          <p:nvPr>
            <p:ph type="sldNum" sz="quarter" idx="12"/>
          </p:nvPr>
        </p:nvSpPr>
        <p:spPr/>
        <p:txBody>
          <a:bodyPr/>
          <a:lstStyle/>
          <a:p>
            <a:r>
              <a:rPr lang="fa-IR" sz="2800" b="1" dirty="0" smtClean="0">
                <a:cs typeface="B Nazanin" panose="00000400000000000000" pitchFamily="2" charset="-78"/>
              </a:rPr>
              <a:t>3</a:t>
            </a:r>
            <a:endParaRPr lang="fa-IR" sz="2800" b="1" dirty="0">
              <a:cs typeface="B Nazanin" panose="00000400000000000000" pitchFamily="2" charset="-78"/>
            </a:endParaRPr>
          </a:p>
        </p:txBody>
      </p:sp>
      <p:sp>
        <p:nvSpPr>
          <p:cNvPr id="7" name="Slide Number Placeholder 8"/>
          <p:cNvSpPr txBox="1">
            <a:spLocks/>
          </p:cNvSpPr>
          <p:nvPr/>
        </p:nvSpPr>
        <p:spPr>
          <a:xfrm>
            <a:off x="9629777" y="6459785"/>
            <a:ext cx="1312025" cy="365125"/>
          </a:xfrm>
          <a:prstGeom prst="rect">
            <a:avLst/>
          </a:prstGeom>
        </p:spPr>
        <p:txBody>
          <a:bodyPr vert="horz" lIns="91440" tIns="45720" rIns="91440" bIns="45720" rtlCol="0" anchor="ctr"/>
          <a:lstStyle>
            <a:defPPr>
              <a:defRPr lang="fa-IR"/>
            </a:defPPr>
            <a:lvl1pPr marL="0" algn="r" defTabSz="914400" rtl="1" eaLnBrk="1" latinLnBrk="0" hangingPunct="1">
              <a:defRPr sz="1050" kern="1200">
                <a:solidFill>
                  <a:srgbClr val="FFFFFF"/>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fa-IR" sz="2800" b="1" dirty="0" smtClean="0">
                <a:cs typeface="B Nazanin" panose="00000400000000000000" pitchFamily="2" charset="-78"/>
              </a:rPr>
              <a:t>/ 10</a:t>
            </a:r>
            <a:endParaRPr lang="fa-IR" sz="2800" b="1" dirty="0">
              <a:cs typeface="B Nazanin" panose="00000400000000000000" pitchFamily="2" charset="-78"/>
            </a:endParaRPr>
          </a:p>
        </p:txBody>
      </p:sp>
    </p:spTree>
    <p:extLst>
      <p:ext uri="{BB962C8B-B14F-4D97-AF65-F5344CB8AC3E}">
        <p14:creationId xmlns:p14="http://schemas.microsoft.com/office/powerpoint/2010/main" val="618592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1139" y="4663311"/>
            <a:ext cx="6247619" cy="1666667"/>
          </a:xfrm>
        </p:spPr>
      </p:pic>
      <p:sp>
        <p:nvSpPr>
          <p:cNvPr id="6" name="Title 1"/>
          <p:cNvSpPr>
            <a:spLocks noGrp="1"/>
          </p:cNvSpPr>
          <p:nvPr>
            <p:ph type="title"/>
          </p:nvPr>
        </p:nvSpPr>
        <p:spPr>
          <a:xfrm>
            <a:off x="1097280" y="286603"/>
            <a:ext cx="10058400" cy="1450757"/>
          </a:xfrm>
        </p:spPr>
        <p:txBody>
          <a:bodyPr>
            <a:normAutofit/>
          </a:bodyPr>
          <a:lstStyle/>
          <a:p>
            <a:pPr algn="ctr"/>
            <a:r>
              <a:rPr lang="fa-IR" sz="3200" dirty="0">
                <a:cs typeface="B Morvarid" panose="00000400000000000000" pitchFamily="2" charset="-78"/>
              </a:rPr>
              <a:t>مسکن در سیستم سوسیالیستی</a:t>
            </a:r>
          </a:p>
        </p:txBody>
      </p:sp>
      <p:sp>
        <p:nvSpPr>
          <p:cNvPr id="5" name="TextBox 4"/>
          <p:cNvSpPr txBox="1"/>
          <p:nvPr/>
        </p:nvSpPr>
        <p:spPr>
          <a:xfrm>
            <a:off x="4319704" y="1887300"/>
            <a:ext cx="6887959" cy="1938992"/>
          </a:xfrm>
          <a:prstGeom prst="rect">
            <a:avLst/>
          </a:prstGeom>
          <a:noFill/>
        </p:spPr>
        <p:txBody>
          <a:bodyPr wrap="square" rtlCol="1">
            <a:spAutoFit/>
          </a:bodyPr>
          <a:lstStyle/>
          <a:p>
            <a:pPr algn="just"/>
            <a:r>
              <a:rPr lang="fa-IR" sz="2000" dirty="0" smtClean="0">
                <a:cs typeface="B Nazanin" panose="00000400000000000000" pitchFamily="2" charset="-78"/>
              </a:rPr>
              <a:t>در دوران سوسیالیستی مسکن به عنوان </a:t>
            </a:r>
            <a:r>
              <a:rPr lang="fa-IR" sz="2000" dirty="0" smtClean="0">
                <a:solidFill>
                  <a:srgbClr val="FF0000"/>
                </a:solidFill>
                <a:cs typeface="B Nazanin" panose="00000400000000000000" pitchFamily="2" charset="-78"/>
              </a:rPr>
              <a:t>زیرمجموعه ای از اقتصاد </a:t>
            </a:r>
            <a:r>
              <a:rPr lang="fa-IR" sz="2000" dirty="0" smtClean="0">
                <a:cs typeface="B Nazanin" panose="00000400000000000000" pitchFamily="2" charset="-78"/>
              </a:rPr>
              <a:t>با برنامه ریزی </a:t>
            </a:r>
            <a:r>
              <a:rPr lang="fa-IR" sz="2000" dirty="0" smtClean="0">
                <a:solidFill>
                  <a:srgbClr val="FF0000"/>
                </a:solidFill>
                <a:cs typeface="B Nazanin" panose="00000400000000000000" pitchFamily="2" charset="-78"/>
              </a:rPr>
              <a:t>متمرکز</a:t>
            </a:r>
            <a:r>
              <a:rPr lang="fa-IR" sz="2000" dirty="0" smtClean="0">
                <a:cs typeface="B Nazanin" panose="00000400000000000000" pitchFamily="2" charset="-78"/>
              </a:rPr>
              <a:t> قرار داشت. در واحدهای مسکونی تولیدی به وسیله دولت یا بنگاه های دولتی، انگیزه چندانی برای کنترل هزینه ها وجود نداشت. علت این مسئله آن بود که دولت مرکزی شکاف میان مخارج و هزینه ها را از طریق پرداخت های خود پر می کرد. در این نوع واحدهای مسکونی تاکید زیادی بر روی فناوری ساخت صورت می پذیرفت و </a:t>
            </a:r>
            <a:r>
              <a:rPr lang="fa-IR" sz="2000" dirty="0" smtClean="0">
                <a:solidFill>
                  <a:srgbClr val="FF0000"/>
                </a:solidFill>
                <a:cs typeface="B Nazanin" panose="00000400000000000000" pitchFamily="2" charset="-78"/>
              </a:rPr>
              <a:t>ساختمان های بلند مرتبه در مقیاس وسیع </a:t>
            </a:r>
            <a:r>
              <a:rPr lang="fa-IR" sz="2000" dirty="0" smtClean="0">
                <a:cs typeface="B Nazanin" panose="00000400000000000000" pitchFamily="2" charset="-78"/>
              </a:rPr>
              <a:t>از ویژگی شهرها در کشورهای سوسیالیستی بود.</a:t>
            </a:r>
            <a:endParaRPr lang="fa-IR" sz="2000" dirty="0">
              <a:cs typeface="B Nazanin" panose="00000400000000000000" pitchFamily="2" charset="-78"/>
            </a:endParaRPr>
          </a:p>
        </p:txBody>
      </p:sp>
      <p:sp>
        <p:nvSpPr>
          <p:cNvPr id="7" name="TextBox 6"/>
          <p:cNvSpPr txBox="1"/>
          <p:nvPr/>
        </p:nvSpPr>
        <p:spPr>
          <a:xfrm>
            <a:off x="4710247" y="3826292"/>
            <a:ext cx="6497416" cy="1323439"/>
          </a:xfrm>
          <a:prstGeom prst="rect">
            <a:avLst/>
          </a:prstGeom>
          <a:noFill/>
        </p:spPr>
        <p:txBody>
          <a:bodyPr wrap="square" rtlCol="1">
            <a:spAutoFit/>
          </a:bodyPr>
          <a:lstStyle/>
          <a:p>
            <a:pPr algn="just"/>
            <a:r>
              <a:rPr lang="fa-IR" sz="2000" dirty="0" smtClean="0">
                <a:cs typeface="B Nazanin" panose="00000400000000000000" pitchFamily="2" charset="-78"/>
              </a:rPr>
              <a:t>مهم ترین یافته دوران سوسیالیسم </a:t>
            </a:r>
            <a:r>
              <a:rPr lang="fa-IR" sz="2000" dirty="0" smtClean="0">
                <a:solidFill>
                  <a:srgbClr val="FF0000"/>
                </a:solidFill>
                <a:cs typeface="B Nazanin" panose="00000400000000000000" pitchFamily="2" charset="-78"/>
              </a:rPr>
              <a:t>دستیابی به زیرساخت ها و واحدهای</a:t>
            </a:r>
            <a:r>
              <a:rPr lang="fa-IR" sz="2000" dirty="0">
                <a:solidFill>
                  <a:srgbClr val="FF0000"/>
                </a:solidFill>
                <a:cs typeface="B Nazanin" panose="00000400000000000000" pitchFamily="2" charset="-78"/>
              </a:rPr>
              <a:t> </a:t>
            </a:r>
            <a:r>
              <a:rPr lang="fa-IR" sz="2000" dirty="0" smtClean="0">
                <a:solidFill>
                  <a:srgbClr val="FF0000"/>
                </a:solidFill>
                <a:cs typeface="B Nazanin" panose="00000400000000000000" pitchFamily="2" charset="-78"/>
              </a:rPr>
              <a:t>مسکونی استاندارد </a:t>
            </a:r>
            <a:r>
              <a:rPr lang="fa-IR" sz="2000" dirty="0" smtClean="0">
                <a:cs typeface="B Nazanin" panose="00000400000000000000" pitchFamily="2" charset="-78"/>
              </a:rPr>
              <a:t>برای جمعیت شهرنشین بود. این موضوع به حدی از  پیشرفت رسید که در دهه 1970، استانداردها با استانداردهای موجود در کشورهای غربی یکسان شد.</a:t>
            </a:r>
          </a:p>
          <a:p>
            <a:pPr algn="just"/>
            <a:endParaRPr lang="fa-IR" sz="2000" dirty="0" smtClean="0">
              <a:cs typeface="B Nazanin" panose="00000400000000000000" pitchFamily="2" charset="-78"/>
            </a:endParaRPr>
          </a:p>
        </p:txBody>
      </p:sp>
      <p:sp>
        <p:nvSpPr>
          <p:cNvPr id="8" name="TextBox 7"/>
          <p:cNvSpPr txBox="1"/>
          <p:nvPr/>
        </p:nvSpPr>
        <p:spPr>
          <a:xfrm>
            <a:off x="5723252" y="4776020"/>
            <a:ext cx="5470497" cy="1323439"/>
          </a:xfrm>
          <a:prstGeom prst="rect">
            <a:avLst/>
          </a:prstGeom>
          <a:noFill/>
        </p:spPr>
        <p:txBody>
          <a:bodyPr wrap="square" rtlCol="1">
            <a:spAutoFit/>
          </a:bodyPr>
          <a:lstStyle/>
          <a:p>
            <a:pPr algn="just"/>
            <a:r>
              <a:rPr lang="fa-IR" sz="2000" dirty="0" smtClean="0">
                <a:cs typeface="B Nazanin" panose="00000400000000000000" pitchFamily="2" charset="-78"/>
              </a:rPr>
              <a:t>در سیستم های دستمزد شخصی سوسیالیسم </a:t>
            </a:r>
            <a:r>
              <a:rPr lang="fa-IR" sz="2000" dirty="0" smtClean="0">
                <a:solidFill>
                  <a:srgbClr val="FF0000"/>
                </a:solidFill>
                <a:cs typeface="B Nazanin" panose="00000400000000000000" pitchFamily="2" charset="-78"/>
              </a:rPr>
              <a:t>مسکن باید بسیار ارزان</a:t>
            </a:r>
            <a:r>
              <a:rPr lang="fa-IR" sz="2000" dirty="0" smtClean="0">
                <a:cs typeface="B Nazanin" panose="00000400000000000000" pitchFamily="2" charset="-78"/>
              </a:rPr>
              <a:t> تامین می شد. به این منظور اجاره ها باید پایین نگه داشته می شد که در اثر آن و با مرور زمان به دلیل تعویق و انباشت در هزینه های نگهداری </a:t>
            </a:r>
            <a:r>
              <a:rPr lang="fa-IR" sz="2000" dirty="0" smtClean="0">
                <a:solidFill>
                  <a:srgbClr val="FF0000"/>
                </a:solidFill>
                <a:cs typeface="B Nazanin" panose="00000400000000000000" pitchFamily="2" charset="-78"/>
              </a:rPr>
              <a:t>فشار سنگینی بر دولت </a:t>
            </a:r>
            <a:r>
              <a:rPr lang="fa-IR" sz="2000" dirty="0" smtClean="0">
                <a:cs typeface="B Nazanin" panose="00000400000000000000" pitchFamily="2" charset="-78"/>
              </a:rPr>
              <a:t>های سوسیالیستی وارد می شد.</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8350" y="2021010"/>
            <a:ext cx="3432381" cy="2312342"/>
          </a:xfrm>
          <a:prstGeom prst="rect">
            <a:avLst/>
          </a:prstGeom>
        </p:spPr>
      </p:pic>
      <p:sp>
        <p:nvSpPr>
          <p:cNvPr id="2" name="Slide Number Placeholder 1"/>
          <p:cNvSpPr>
            <a:spLocks noGrp="1"/>
          </p:cNvSpPr>
          <p:nvPr>
            <p:ph type="sldNum" sz="quarter" idx="12"/>
          </p:nvPr>
        </p:nvSpPr>
        <p:spPr/>
        <p:txBody>
          <a:bodyPr/>
          <a:lstStyle/>
          <a:p>
            <a:r>
              <a:rPr lang="fa-IR" sz="2800" b="1" dirty="0" smtClean="0">
                <a:cs typeface="B Nazanin" panose="00000400000000000000" pitchFamily="2" charset="-78"/>
              </a:rPr>
              <a:t>4</a:t>
            </a:r>
            <a:endParaRPr lang="fa-IR" sz="2800" b="1" dirty="0">
              <a:cs typeface="B Nazanin" panose="00000400000000000000" pitchFamily="2" charset="-78"/>
            </a:endParaRPr>
          </a:p>
        </p:txBody>
      </p:sp>
      <p:sp>
        <p:nvSpPr>
          <p:cNvPr id="9" name="Slide Number Placeholder 8"/>
          <p:cNvSpPr txBox="1">
            <a:spLocks/>
          </p:cNvSpPr>
          <p:nvPr/>
        </p:nvSpPr>
        <p:spPr>
          <a:xfrm>
            <a:off x="9629777" y="6459785"/>
            <a:ext cx="1312025" cy="365125"/>
          </a:xfrm>
          <a:prstGeom prst="rect">
            <a:avLst/>
          </a:prstGeom>
        </p:spPr>
        <p:txBody>
          <a:bodyPr vert="horz" lIns="91440" tIns="45720" rIns="91440" bIns="45720" rtlCol="0" anchor="ctr"/>
          <a:lstStyle>
            <a:defPPr>
              <a:defRPr lang="fa-IR"/>
            </a:defPPr>
            <a:lvl1pPr marL="0" algn="r" defTabSz="914400" rtl="1" eaLnBrk="1" latinLnBrk="0" hangingPunct="1">
              <a:defRPr sz="1050" kern="1200">
                <a:solidFill>
                  <a:srgbClr val="FFFFFF"/>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fa-IR" sz="2800" b="1" dirty="0" smtClean="0">
                <a:cs typeface="B Nazanin" panose="00000400000000000000" pitchFamily="2" charset="-78"/>
              </a:rPr>
              <a:t>/ 10</a:t>
            </a:r>
            <a:endParaRPr lang="fa-IR" sz="2800" b="1" dirty="0">
              <a:cs typeface="B Nazanin" panose="00000400000000000000" pitchFamily="2" charset="-78"/>
            </a:endParaRPr>
          </a:p>
        </p:txBody>
      </p:sp>
      <p:sp>
        <p:nvSpPr>
          <p:cNvPr id="10" name="Rectangle 9"/>
          <p:cNvSpPr/>
          <p:nvPr/>
        </p:nvSpPr>
        <p:spPr>
          <a:xfrm>
            <a:off x="669377" y="4313666"/>
            <a:ext cx="3541354" cy="369332"/>
          </a:xfrm>
          <a:prstGeom prst="rect">
            <a:avLst/>
          </a:prstGeom>
        </p:spPr>
        <p:txBody>
          <a:bodyPr wrap="none">
            <a:spAutoFit/>
          </a:bodyPr>
          <a:lstStyle/>
          <a:p>
            <a:r>
              <a:rPr lang="fa-IR" dirty="0" smtClean="0"/>
              <a:t>1964-Apartment-Block-in-Moscow</a:t>
            </a:r>
            <a:endParaRPr lang="fa-IR" dirty="0"/>
          </a:p>
        </p:txBody>
      </p:sp>
    </p:spTree>
    <p:extLst>
      <p:ext uri="{BB962C8B-B14F-4D97-AF65-F5344CB8AC3E}">
        <p14:creationId xmlns:p14="http://schemas.microsoft.com/office/powerpoint/2010/main" val="3907217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0"/>
                                        <p:tgtEl>
                                          <p:spTgt spid="8"/>
                                        </p:tgtEl>
                                      </p:cBhvr>
                                    </p:animEffect>
                                    <p:anim calcmode="lin" valueType="num">
                                      <p:cBhvr>
                                        <p:cTn id="27" dur="1000" fill="hold"/>
                                        <p:tgtEl>
                                          <p:spTgt spid="8"/>
                                        </p:tgtEl>
                                        <p:attrNameLst>
                                          <p:attrName>ppt_x</p:attrName>
                                        </p:attrNameLst>
                                      </p:cBhvr>
                                      <p:tavLst>
                                        <p:tav tm="0">
                                          <p:val>
                                            <p:strVal val="#ppt_x"/>
                                          </p:val>
                                        </p:tav>
                                        <p:tav tm="100000">
                                          <p:val>
                                            <p:strVal val="#ppt_x"/>
                                          </p:val>
                                        </p:tav>
                                      </p:tavLst>
                                    </p:anim>
                                    <p:anim calcmode="lin" valueType="num">
                                      <p:cBhvr>
                                        <p:cTn id="2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1139" y="4663311"/>
            <a:ext cx="6247619" cy="1666667"/>
          </a:xfrm>
        </p:spPr>
      </p:pic>
      <p:sp>
        <p:nvSpPr>
          <p:cNvPr id="5" name="Title 1"/>
          <p:cNvSpPr>
            <a:spLocks noGrp="1"/>
          </p:cNvSpPr>
          <p:nvPr>
            <p:ph type="title"/>
          </p:nvPr>
        </p:nvSpPr>
        <p:spPr>
          <a:xfrm>
            <a:off x="1097280" y="286603"/>
            <a:ext cx="10058400" cy="1450757"/>
          </a:xfrm>
        </p:spPr>
        <p:txBody>
          <a:bodyPr>
            <a:normAutofit/>
          </a:bodyPr>
          <a:lstStyle/>
          <a:p>
            <a:pPr algn="ctr"/>
            <a:r>
              <a:rPr lang="fa-IR" sz="3200" dirty="0">
                <a:cs typeface="B Morvarid" panose="00000400000000000000" pitchFamily="2" charset="-78"/>
              </a:rPr>
              <a:t>بازاری سازی در نظام سوسیالیستی</a:t>
            </a:r>
          </a:p>
        </p:txBody>
      </p:sp>
      <p:sp>
        <p:nvSpPr>
          <p:cNvPr id="6" name="TextBox 5"/>
          <p:cNvSpPr txBox="1"/>
          <p:nvPr/>
        </p:nvSpPr>
        <p:spPr>
          <a:xfrm>
            <a:off x="1097280" y="2025871"/>
            <a:ext cx="10058400" cy="1015663"/>
          </a:xfrm>
          <a:prstGeom prst="rect">
            <a:avLst/>
          </a:prstGeom>
          <a:noFill/>
        </p:spPr>
        <p:txBody>
          <a:bodyPr wrap="square" rtlCol="1">
            <a:spAutoFit/>
          </a:bodyPr>
          <a:lstStyle/>
          <a:p>
            <a:pPr algn="just"/>
            <a:r>
              <a:rPr lang="fa-IR" sz="2000" dirty="0" smtClean="0">
                <a:cs typeface="B Nazanin" panose="00000400000000000000" pitchFamily="2" charset="-78"/>
              </a:rPr>
              <a:t>با خاتمه دوران سوسیالیسم در حدود 33 درصد از موجودی مسکن در اتحاد جماهیر شوروی مسکن استیجاری عمومی و 34 درصد دیگر شامل واحدهای مسکونی بود که به وسیله بنگاه های دولتی به کارگران اجاره داده شده بود. لذا در </a:t>
            </a:r>
            <a:r>
              <a:rPr lang="fa-IR" sz="2000" dirty="0" smtClean="0">
                <a:solidFill>
                  <a:srgbClr val="FF0000"/>
                </a:solidFill>
                <a:cs typeface="B Nazanin" panose="00000400000000000000" pitchFamily="2" charset="-78"/>
              </a:rPr>
              <a:t>مجموع 67 درصد </a:t>
            </a:r>
            <a:r>
              <a:rPr lang="fa-IR" sz="2000" dirty="0" smtClean="0">
                <a:cs typeface="B Nazanin" panose="00000400000000000000" pitchFamily="2" charset="-78"/>
              </a:rPr>
              <a:t>از موجودی واحدهای مسکونی </a:t>
            </a:r>
            <a:r>
              <a:rPr lang="fa-IR" sz="2000" dirty="0" smtClean="0">
                <a:solidFill>
                  <a:srgbClr val="FF0000"/>
                </a:solidFill>
                <a:cs typeface="B Nazanin" panose="00000400000000000000" pitchFamily="2" charset="-78"/>
              </a:rPr>
              <a:t>به صورت مسکن استیجاری دولتی </a:t>
            </a:r>
            <a:r>
              <a:rPr lang="fa-IR" sz="2000" dirty="0" smtClean="0">
                <a:cs typeface="B Nazanin" panose="00000400000000000000" pitchFamily="2" charset="-78"/>
              </a:rPr>
              <a:t>بود.</a:t>
            </a:r>
            <a:endParaRPr lang="fa-IR" sz="2000" dirty="0">
              <a:cs typeface="B Nazanin" panose="00000400000000000000" pitchFamily="2" charset="-78"/>
            </a:endParaRPr>
          </a:p>
        </p:txBody>
      </p:sp>
      <p:sp>
        <p:nvSpPr>
          <p:cNvPr id="7" name="TextBox 6"/>
          <p:cNvSpPr txBox="1"/>
          <p:nvPr/>
        </p:nvSpPr>
        <p:spPr>
          <a:xfrm>
            <a:off x="1097280" y="3041534"/>
            <a:ext cx="10058400" cy="707886"/>
          </a:xfrm>
          <a:prstGeom prst="rect">
            <a:avLst/>
          </a:prstGeom>
          <a:noFill/>
        </p:spPr>
        <p:txBody>
          <a:bodyPr wrap="square" rtlCol="1">
            <a:spAutoFit/>
          </a:bodyPr>
          <a:lstStyle/>
          <a:p>
            <a:pPr algn="just"/>
            <a:r>
              <a:rPr lang="fa-IR" sz="2000" dirty="0" smtClean="0">
                <a:cs typeface="B Nazanin" panose="00000400000000000000" pitchFamily="2" charset="-78"/>
              </a:rPr>
              <a:t>از دهه </a:t>
            </a:r>
            <a:r>
              <a:rPr lang="fa-IR" sz="2000" dirty="0" smtClean="0">
                <a:solidFill>
                  <a:srgbClr val="FF0000"/>
                </a:solidFill>
                <a:cs typeface="B Nazanin" panose="00000400000000000000" pitchFamily="2" charset="-78"/>
              </a:rPr>
              <a:t>1970</a:t>
            </a:r>
            <a:r>
              <a:rPr lang="fa-IR" sz="2000" dirty="0" smtClean="0">
                <a:cs typeface="B Nazanin" panose="00000400000000000000" pitchFamily="2" charset="-78"/>
              </a:rPr>
              <a:t> سیاستگذاران به این برداشت رسیدند که دولت هرگز منابع کافی برای جبران نیازهای مسکن کل کشور را ندارد و این امر نیازمند جلب منابع موجود در </a:t>
            </a:r>
            <a:r>
              <a:rPr lang="fa-IR" sz="2000" dirty="0" smtClean="0">
                <a:solidFill>
                  <a:srgbClr val="FF0000"/>
                </a:solidFill>
                <a:cs typeface="B Nazanin" panose="00000400000000000000" pitchFamily="2" charset="-78"/>
              </a:rPr>
              <a:t>بخش خصوصی </a:t>
            </a:r>
            <a:r>
              <a:rPr lang="fa-IR" sz="2000" dirty="0" smtClean="0">
                <a:cs typeface="B Nazanin" panose="00000400000000000000" pitchFamily="2" charset="-78"/>
              </a:rPr>
              <a:t>است.</a:t>
            </a:r>
            <a:endParaRPr lang="fa-IR" sz="2000" dirty="0">
              <a:cs typeface="B Nazanin" panose="00000400000000000000" pitchFamily="2" charset="-78"/>
            </a:endParaRPr>
          </a:p>
        </p:txBody>
      </p:sp>
      <p:sp>
        <p:nvSpPr>
          <p:cNvPr id="8" name="TextBox 7"/>
          <p:cNvSpPr txBox="1"/>
          <p:nvPr/>
        </p:nvSpPr>
        <p:spPr>
          <a:xfrm>
            <a:off x="1097280" y="3821880"/>
            <a:ext cx="10058400" cy="707886"/>
          </a:xfrm>
          <a:prstGeom prst="rect">
            <a:avLst/>
          </a:prstGeom>
          <a:noFill/>
        </p:spPr>
        <p:txBody>
          <a:bodyPr wrap="square" rtlCol="1">
            <a:spAutoFit/>
          </a:bodyPr>
          <a:lstStyle/>
          <a:p>
            <a:pPr algn="just"/>
            <a:r>
              <a:rPr lang="fa-IR" sz="2000" dirty="0" smtClean="0">
                <a:cs typeface="B Nazanin" panose="00000400000000000000" pitchFamily="2" charset="-78"/>
              </a:rPr>
              <a:t>دولت یوگوسلاوی سابق از دهه </a:t>
            </a:r>
            <a:r>
              <a:rPr lang="fa-IR" sz="2000" dirty="0" smtClean="0">
                <a:solidFill>
                  <a:srgbClr val="FF0000"/>
                </a:solidFill>
                <a:cs typeface="B Nazanin" panose="00000400000000000000" pitchFamily="2" charset="-78"/>
              </a:rPr>
              <a:t>1960 یارانه هایی را برای مالکیت واحد های مسکونی توسط خانوارها </a:t>
            </a:r>
            <a:r>
              <a:rPr lang="fa-IR" sz="2000" dirty="0" smtClean="0">
                <a:cs typeface="B Nazanin" panose="00000400000000000000" pitchFamily="2" charset="-78"/>
              </a:rPr>
              <a:t>ارائه داد. چنین رویکردی در کشورهای نظیر بلغارستان، رومانی و چکسلواکی سابق نیز به اجرا گذاشته شد.</a:t>
            </a:r>
          </a:p>
        </p:txBody>
      </p:sp>
      <p:sp>
        <p:nvSpPr>
          <p:cNvPr id="9" name="TextBox 8"/>
          <p:cNvSpPr txBox="1"/>
          <p:nvPr/>
        </p:nvSpPr>
        <p:spPr>
          <a:xfrm>
            <a:off x="6126480" y="4602226"/>
            <a:ext cx="5029200" cy="1631216"/>
          </a:xfrm>
          <a:prstGeom prst="rect">
            <a:avLst/>
          </a:prstGeom>
          <a:noFill/>
        </p:spPr>
        <p:txBody>
          <a:bodyPr wrap="square" rtlCol="1">
            <a:spAutoFit/>
          </a:bodyPr>
          <a:lstStyle/>
          <a:p>
            <a:pPr algn="just"/>
            <a:r>
              <a:rPr lang="fa-IR" sz="2000" dirty="0" smtClean="0">
                <a:cs typeface="B Nazanin" panose="00000400000000000000" pitchFamily="2" charset="-78"/>
              </a:rPr>
              <a:t>برای بسیج منابع خصوصی در کشورهایی نظیر </a:t>
            </a:r>
            <a:r>
              <a:rPr lang="fa-IR" sz="2000" dirty="0" smtClean="0">
                <a:solidFill>
                  <a:srgbClr val="FF0000"/>
                </a:solidFill>
                <a:cs typeface="B Nazanin" panose="00000400000000000000" pitchFamily="2" charset="-78"/>
              </a:rPr>
              <a:t>لهستان و آلمان شرقی</a:t>
            </a:r>
            <a:r>
              <a:rPr lang="fa-IR" sz="2000" dirty="0" smtClean="0">
                <a:cs typeface="B Nazanin" panose="00000400000000000000" pitchFamily="2" charset="-78"/>
              </a:rPr>
              <a:t> بر روی مشارکت بخش خصوصی در اقتصاد شهری تاکید فراوان شد؛ به گونه ای که در اواخر دهه 1970 سهم بخش خصوصی از تولید مسکن در این دو کشور به ترتیب به </a:t>
            </a:r>
            <a:r>
              <a:rPr lang="fa-IR" sz="2000" dirty="0" smtClean="0">
                <a:solidFill>
                  <a:srgbClr val="FF0000"/>
                </a:solidFill>
                <a:cs typeface="B Nazanin" panose="00000400000000000000" pitchFamily="2" charset="-78"/>
              </a:rPr>
              <a:t>60 و 40</a:t>
            </a:r>
            <a:r>
              <a:rPr lang="fa-IR" sz="2000" dirty="0" smtClean="0">
                <a:cs typeface="B Nazanin" panose="00000400000000000000" pitchFamily="2" charset="-78"/>
              </a:rPr>
              <a:t> درصد رسید.</a:t>
            </a:r>
          </a:p>
        </p:txBody>
      </p:sp>
      <p:sp>
        <p:nvSpPr>
          <p:cNvPr id="2" name="Slide Number Placeholder 1"/>
          <p:cNvSpPr>
            <a:spLocks noGrp="1"/>
          </p:cNvSpPr>
          <p:nvPr>
            <p:ph type="sldNum" sz="quarter" idx="12"/>
          </p:nvPr>
        </p:nvSpPr>
        <p:spPr/>
        <p:txBody>
          <a:bodyPr/>
          <a:lstStyle/>
          <a:p>
            <a:r>
              <a:rPr lang="fa-IR" sz="2800" b="1" dirty="0" smtClean="0">
                <a:cs typeface="B Nazanin" panose="00000400000000000000" pitchFamily="2" charset="-78"/>
              </a:rPr>
              <a:t>5</a:t>
            </a:r>
            <a:endParaRPr lang="fa-IR" sz="2800" b="1" dirty="0">
              <a:cs typeface="B Nazanin" panose="00000400000000000000" pitchFamily="2" charset="-78"/>
            </a:endParaRPr>
          </a:p>
        </p:txBody>
      </p:sp>
      <p:sp>
        <p:nvSpPr>
          <p:cNvPr id="10" name="Slide Number Placeholder 8"/>
          <p:cNvSpPr txBox="1">
            <a:spLocks/>
          </p:cNvSpPr>
          <p:nvPr/>
        </p:nvSpPr>
        <p:spPr>
          <a:xfrm>
            <a:off x="9629777" y="6459785"/>
            <a:ext cx="1312025" cy="365125"/>
          </a:xfrm>
          <a:prstGeom prst="rect">
            <a:avLst/>
          </a:prstGeom>
        </p:spPr>
        <p:txBody>
          <a:bodyPr vert="horz" lIns="91440" tIns="45720" rIns="91440" bIns="45720" rtlCol="0" anchor="ctr"/>
          <a:lstStyle>
            <a:defPPr>
              <a:defRPr lang="fa-IR"/>
            </a:defPPr>
            <a:lvl1pPr marL="0" algn="r" defTabSz="914400" rtl="1" eaLnBrk="1" latinLnBrk="0" hangingPunct="1">
              <a:defRPr sz="1050" kern="1200">
                <a:solidFill>
                  <a:srgbClr val="FFFFFF"/>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fa-IR" sz="2800" b="1" dirty="0" smtClean="0">
                <a:cs typeface="B Nazanin" panose="00000400000000000000" pitchFamily="2" charset="-78"/>
              </a:rPr>
              <a:t>/ 10</a:t>
            </a:r>
            <a:endParaRPr lang="fa-IR" sz="2800" b="1" dirty="0">
              <a:cs typeface="B Nazanin" panose="00000400000000000000" pitchFamily="2" charset="-78"/>
            </a:endParaRPr>
          </a:p>
        </p:txBody>
      </p:sp>
    </p:spTree>
    <p:extLst>
      <p:ext uri="{BB962C8B-B14F-4D97-AF65-F5344CB8AC3E}">
        <p14:creationId xmlns:p14="http://schemas.microsoft.com/office/powerpoint/2010/main" val="1900549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1139" y="4663311"/>
            <a:ext cx="6247619" cy="1666667"/>
          </a:xfrm>
        </p:spPr>
      </p:pic>
      <p:sp>
        <p:nvSpPr>
          <p:cNvPr id="5" name="Title 1"/>
          <p:cNvSpPr>
            <a:spLocks noGrp="1"/>
          </p:cNvSpPr>
          <p:nvPr>
            <p:ph type="title"/>
          </p:nvPr>
        </p:nvSpPr>
        <p:spPr>
          <a:xfrm>
            <a:off x="1097280" y="286603"/>
            <a:ext cx="10058400" cy="1450757"/>
          </a:xfrm>
        </p:spPr>
        <p:txBody>
          <a:bodyPr>
            <a:normAutofit/>
          </a:bodyPr>
          <a:lstStyle/>
          <a:p>
            <a:pPr algn="ctr"/>
            <a:r>
              <a:rPr lang="fa-IR" sz="3200" dirty="0">
                <a:cs typeface="B Morvarid" panose="00000400000000000000" pitchFamily="2" charset="-78"/>
              </a:rPr>
              <a:t>خصوصی سازی در دوران گذار </a:t>
            </a:r>
          </a:p>
        </p:txBody>
      </p:sp>
      <p:sp>
        <p:nvSpPr>
          <p:cNvPr id="6" name="TextBox 5"/>
          <p:cNvSpPr txBox="1"/>
          <p:nvPr/>
        </p:nvSpPr>
        <p:spPr>
          <a:xfrm>
            <a:off x="1097280" y="2025871"/>
            <a:ext cx="10058400" cy="1015663"/>
          </a:xfrm>
          <a:prstGeom prst="rect">
            <a:avLst/>
          </a:prstGeom>
          <a:noFill/>
        </p:spPr>
        <p:txBody>
          <a:bodyPr wrap="square" rtlCol="1">
            <a:spAutoFit/>
          </a:bodyPr>
          <a:lstStyle/>
          <a:p>
            <a:pPr algn="just"/>
            <a:r>
              <a:rPr lang="fa-IR" sz="2000" dirty="0" smtClean="0">
                <a:solidFill>
                  <a:srgbClr val="FF0000"/>
                </a:solidFill>
                <a:cs typeface="B Nazanin" panose="00000400000000000000" pitchFamily="2" charset="-78"/>
              </a:rPr>
              <a:t>خصوصی سازی </a:t>
            </a:r>
            <a:r>
              <a:rPr lang="fa-IR" sz="2000" dirty="0" smtClean="0">
                <a:cs typeface="B Nazanin" panose="00000400000000000000" pitchFamily="2" charset="-78"/>
              </a:rPr>
              <a:t>واحدهای مسکونی دولتی مرحله جدید از سیاست های مسکن بود که پس از رهاسازی سیاست های سوسیالیستی در کشورهای در حال گذار پیگیری شد. تمایل اصلی برای خصوصی سازی </a:t>
            </a:r>
            <a:r>
              <a:rPr lang="fa-IR" sz="2000" dirty="0" smtClean="0">
                <a:solidFill>
                  <a:srgbClr val="FF0000"/>
                </a:solidFill>
                <a:cs typeface="B Nazanin" panose="00000400000000000000" pitchFamily="2" charset="-78"/>
              </a:rPr>
              <a:t>به دلیل تعهدات مالی ناشی از هزینه های تعمیر و نگهداری معوق برای دولت </a:t>
            </a:r>
            <a:r>
              <a:rPr lang="fa-IR" sz="2000" dirty="0" smtClean="0">
                <a:cs typeface="B Nazanin" panose="00000400000000000000" pitchFamily="2" charset="-78"/>
              </a:rPr>
              <a:t>است.  در حقیقت به معنای </a:t>
            </a:r>
            <a:r>
              <a:rPr lang="fa-IR" sz="2000" dirty="0" smtClean="0">
                <a:solidFill>
                  <a:srgbClr val="FF0000"/>
                </a:solidFill>
                <a:cs typeface="B Nazanin" panose="00000400000000000000" pitchFamily="2" charset="-78"/>
              </a:rPr>
              <a:t>انتقال مالکیت دارایی ها از دولت به اشخاص </a:t>
            </a:r>
            <a:r>
              <a:rPr lang="fa-IR" sz="2000" dirty="0" smtClean="0">
                <a:cs typeface="B Nazanin" panose="00000400000000000000" pitchFamily="2" charset="-78"/>
              </a:rPr>
              <a:t>بود. </a:t>
            </a:r>
            <a:endParaRPr lang="fa-IR" sz="2000" dirty="0">
              <a:cs typeface="B Nazanin" panose="00000400000000000000" pitchFamily="2" charset="-78"/>
            </a:endParaRPr>
          </a:p>
        </p:txBody>
      </p:sp>
      <p:sp>
        <p:nvSpPr>
          <p:cNvPr id="7" name="TextBox 6"/>
          <p:cNvSpPr txBox="1"/>
          <p:nvPr/>
        </p:nvSpPr>
        <p:spPr>
          <a:xfrm>
            <a:off x="1097280" y="3144536"/>
            <a:ext cx="10058400" cy="707886"/>
          </a:xfrm>
          <a:prstGeom prst="rect">
            <a:avLst/>
          </a:prstGeom>
          <a:noFill/>
        </p:spPr>
        <p:txBody>
          <a:bodyPr wrap="square" rtlCol="1">
            <a:spAutoFit/>
          </a:bodyPr>
          <a:lstStyle/>
          <a:p>
            <a:pPr algn="just"/>
            <a:r>
              <a:rPr lang="fa-IR" sz="2000" dirty="0" smtClean="0">
                <a:cs typeface="B Nazanin" panose="00000400000000000000" pitchFamily="2" charset="-78"/>
              </a:rPr>
              <a:t>در یک بررسی نسبی می توان سطح بالایی از خصوصی سازی را در کشورهایی نظیر آلبانی، لیتوانی، ارمنستان و استونی مشاهده کرد؛ به گونه ای که در این کشورها </a:t>
            </a:r>
            <a:r>
              <a:rPr lang="fa-IR" sz="2000" dirty="0" smtClean="0">
                <a:solidFill>
                  <a:srgbClr val="FF0000"/>
                </a:solidFill>
                <a:cs typeface="B Nazanin" panose="00000400000000000000" pitchFamily="2" charset="-78"/>
              </a:rPr>
              <a:t>بیش از 90 درصد</a:t>
            </a:r>
            <a:r>
              <a:rPr lang="fa-IR" sz="2000" dirty="0" smtClean="0">
                <a:cs typeface="B Nazanin" panose="00000400000000000000" pitchFamily="2" charset="-78"/>
              </a:rPr>
              <a:t> خانه های استیجاری عمومی </a:t>
            </a:r>
            <a:r>
              <a:rPr lang="fa-IR" sz="2000" dirty="0" smtClean="0">
                <a:solidFill>
                  <a:srgbClr val="FF0000"/>
                </a:solidFill>
                <a:cs typeface="B Nazanin" panose="00000400000000000000" pitchFamily="2" charset="-78"/>
              </a:rPr>
              <a:t>خصوصی سازی </a:t>
            </a:r>
            <a:r>
              <a:rPr lang="fa-IR" sz="2000" dirty="0" smtClean="0">
                <a:cs typeface="B Nazanin" panose="00000400000000000000" pitchFamily="2" charset="-78"/>
              </a:rPr>
              <a:t>شدند.</a:t>
            </a:r>
            <a:endParaRPr lang="fa-IR" sz="2000" dirty="0">
              <a:cs typeface="B Nazanin" panose="00000400000000000000" pitchFamily="2" charset="-78"/>
            </a:endParaRPr>
          </a:p>
        </p:txBody>
      </p:sp>
      <p:sp>
        <p:nvSpPr>
          <p:cNvPr id="2" name="Slide Number Placeholder 1"/>
          <p:cNvSpPr>
            <a:spLocks noGrp="1"/>
          </p:cNvSpPr>
          <p:nvPr>
            <p:ph type="sldNum" sz="quarter" idx="12"/>
          </p:nvPr>
        </p:nvSpPr>
        <p:spPr/>
        <p:txBody>
          <a:bodyPr vert="horz" lIns="91440" tIns="45720" rIns="91440" bIns="45720" rtlCol="0" anchor="ctr"/>
          <a:lstStyle/>
          <a:p>
            <a:r>
              <a:rPr lang="fa-IR" sz="2800" b="1" dirty="0" smtClean="0">
                <a:cs typeface="B Nazanin" panose="00000400000000000000" pitchFamily="2" charset="-78"/>
              </a:rPr>
              <a:t>6</a:t>
            </a:r>
            <a:endParaRPr lang="fa-IR" sz="2800" b="1" dirty="0">
              <a:cs typeface="B Nazanin" panose="00000400000000000000" pitchFamily="2" charset="-78"/>
            </a:endParaRPr>
          </a:p>
        </p:txBody>
      </p:sp>
      <p:sp>
        <p:nvSpPr>
          <p:cNvPr id="8" name="Slide Number Placeholder 8"/>
          <p:cNvSpPr txBox="1">
            <a:spLocks/>
          </p:cNvSpPr>
          <p:nvPr/>
        </p:nvSpPr>
        <p:spPr>
          <a:xfrm>
            <a:off x="9629777" y="6459785"/>
            <a:ext cx="1312025" cy="365125"/>
          </a:xfrm>
          <a:prstGeom prst="rect">
            <a:avLst/>
          </a:prstGeom>
        </p:spPr>
        <p:txBody>
          <a:bodyPr vert="horz" lIns="91440" tIns="45720" rIns="91440" bIns="45720" rtlCol="0" anchor="ctr"/>
          <a:lstStyle>
            <a:defPPr>
              <a:defRPr lang="fa-IR"/>
            </a:defPPr>
            <a:lvl1pPr marL="0" algn="r" defTabSz="914400" rtl="1" eaLnBrk="1" latinLnBrk="0" hangingPunct="1">
              <a:defRPr sz="1050" kern="1200">
                <a:solidFill>
                  <a:srgbClr val="FFFFFF"/>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fa-IR" sz="2800" b="1" dirty="0" smtClean="0">
                <a:cs typeface="B Nazanin" panose="00000400000000000000" pitchFamily="2" charset="-78"/>
              </a:rPr>
              <a:t>/ 10</a:t>
            </a:r>
            <a:endParaRPr lang="fa-IR" sz="2800" b="1" dirty="0">
              <a:cs typeface="B Nazanin" panose="00000400000000000000" pitchFamily="2" charset="-78"/>
            </a:endParaRPr>
          </a:p>
        </p:txBody>
      </p:sp>
    </p:spTree>
    <p:extLst>
      <p:ext uri="{BB962C8B-B14F-4D97-AF65-F5344CB8AC3E}">
        <p14:creationId xmlns:p14="http://schemas.microsoft.com/office/powerpoint/2010/main" val="192742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1139" y="4663311"/>
            <a:ext cx="6247619" cy="1666667"/>
          </a:xfrm>
        </p:spPr>
      </p:pic>
      <p:sp>
        <p:nvSpPr>
          <p:cNvPr id="5" name="Title 1"/>
          <p:cNvSpPr>
            <a:spLocks noGrp="1"/>
          </p:cNvSpPr>
          <p:nvPr>
            <p:ph type="title"/>
          </p:nvPr>
        </p:nvSpPr>
        <p:spPr>
          <a:xfrm>
            <a:off x="1097280" y="286603"/>
            <a:ext cx="10058400" cy="1450757"/>
          </a:xfrm>
        </p:spPr>
        <p:txBody>
          <a:bodyPr>
            <a:normAutofit/>
          </a:bodyPr>
          <a:lstStyle/>
          <a:p>
            <a:pPr algn="ctr"/>
            <a:r>
              <a:rPr lang="fa-IR" sz="3200" dirty="0">
                <a:cs typeface="B Morvarid" panose="00000400000000000000" pitchFamily="2" charset="-78"/>
              </a:rPr>
              <a:t>توسعه سیستم تامین مالی مسکن بر پایه ریسک</a:t>
            </a:r>
          </a:p>
        </p:txBody>
      </p:sp>
      <p:sp>
        <p:nvSpPr>
          <p:cNvPr id="6" name="TextBox 5"/>
          <p:cNvSpPr txBox="1"/>
          <p:nvPr/>
        </p:nvSpPr>
        <p:spPr>
          <a:xfrm>
            <a:off x="1097280" y="2025871"/>
            <a:ext cx="10058400" cy="1015663"/>
          </a:xfrm>
          <a:prstGeom prst="rect">
            <a:avLst/>
          </a:prstGeom>
          <a:noFill/>
        </p:spPr>
        <p:txBody>
          <a:bodyPr wrap="square" rtlCol="1">
            <a:spAutoFit/>
          </a:bodyPr>
          <a:lstStyle/>
          <a:p>
            <a:pPr algn="just"/>
            <a:r>
              <a:rPr lang="fa-IR" sz="2000" dirty="0" smtClean="0">
                <a:cs typeface="B Nazanin" panose="00000400000000000000" pitchFamily="2" charset="-78"/>
              </a:rPr>
              <a:t>یکی از وجوه مشترک اقتصادهای در حال گذار، </a:t>
            </a:r>
            <a:r>
              <a:rPr lang="fa-IR" sz="2000" dirty="0" smtClean="0">
                <a:solidFill>
                  <a:srgbClr val="FF0000"/>
                </a:solidFill>
                <a:cs typeface="B Nazanin" panose="00000400000000000000" pitchFamily="2" charset="-78"/>
              </a:rPr>
              <a:t>فقدان نظام های تامین مالی بر پایه ریسک </a:t>
            </a:r>
            <a:r>
              <a:rPr lang="fa-IR" sz="2000" dirty="0" smtClean="0">
                <a:cs typeface="B Nazanin" panose="00000400000000000000" pitchFamily="2" charset="-78"/>
              </a:rPr>
              <a:t>بود.</a:t>
            </a:r>
            <a:r>
              <a:rPr lang="fa-IR" sz="2000" dirty="0">
                <a:cs typeface="B Nazanin" panose="00000400000000000000" pitchFamily="2" charset="-78"/>
              </a:rPr>
              <a:t> </a:t>
            </a:r>
            <a:endParaRPr lang="fa-IR" sz="2000" dirty="0" smtClean="0">
              <a:cs typeface="B Nazanin" panose="00000400000000000000" pitchFamily="2" charset="-78"/>
            </a:endParaRPr>
          </a:p>
          <a:p>
            <a:pPr algn="just"/>
            <a:r>
              <a:rPr lang="fa-IR" sz="2000" dirty="0" smtClean="0">
                <a:cs typeface="B Nazanin" panose="00000400000000000000" pitchFamily="2" charset="-78"/>
              </a:rPr>
              <a:t>در چارچوب </a:t>
            </a:r>
            <a:r>
              <a:rPr lang="fa-IR" sz="2000" dirty="0" smtClean="0">
                <a:solidFill>
                  <a:srgbClr val="FF0000"/>
                </a:solidFill>
                <a:cs typeface="B Nazanin" panose="00000400000000000000" pitchFamily="2" charset="-78"/>
              </a:rPr>
              <a:t>توانمندسازی</a:t>
            </a:r>
            <a:r>
              <a:rPr lang="fa-IR" sz="2000" dirty="0" smtClean="0">
                <a:cs typeface="B Nazanin" panose="00000400000000000000" pitchFamily="2" charset="-78"/>
              </a:rPr>
              <a:t> نوعی اتفاق نظر در خصوص </a:t>
            </a:r>
            <a:r>
              <a:rPr lang="fa-IR" sz="2000" dirty="0" smtClean="0">
                <a:solidFill>
                  <a:srgbClr val="FF0000"/>
                </a:solidFill>
                <a:cs typeface="B Nazanin" panose="00000400000000000000" pitchFamily="2" charset="-78"/>
              </a:rPr>
              <a:t>توسعه نظام های مالی </a:t>
            </a:r>
            <a:r>
              <a:rPr lang="fa-IR" sz="2000" dirty="0" smtClean="0">
                <a:cs typeface="B Nazanin" panose="00000400000000000000" pitchFamily="2" charset="-78"/>
              </a:rPr>
              <a:t>وجود داشت که در اثر آن </a:t>
            </a:r>
            <a:r>
              <a:rPr lang="fa-IR" sz="2000" dirty="0" smtClean="0">
                <a:solidFill>
                  <a:srgbClr val="FF0000"/>
                </a:solidFill>
                <a:cs typeface="B Nazanin" panose="00000400000000000000" pitchFamily="2" charset="-78"/>
              </a:rPr>
              <a:t>بازارهایی کارا </a:t>
            </a:r>
            <a:r>
              <a:rPr lang="fa-IR" sz="2000" dirty="0" smtClean="0">
                <a:cs typeface="B Nazanin" panose="00000400000000000000" pitchFamily="2" charset="-78"/>
              </a:rPr>
              <a:t>به وجود می آمدند که بدون نیاز به دخالت دولت نیازمندترین افراد را مورد هدف خود قرار می دادند.  </a:t>
            </a:r>
          </a:p>
        </p:txBody>
      </p:sp>
      <p:sp>
        <p:nvSpPr>
          <p:cNvPr id="7" name="TextBox 6"/>
          <p:cNvSpPr txBox="1"/>
          <p:nvPr/>
        </p:nvSpPr>
        <p:spPr>
          <a:xfrm>
            <a:off x="1097280" y="3138977"/>
            <a:ext cx="10058400" cy="707886"/>
          </a:xfrm>
          <a:prstGeom prst="rect">
            <a:avLst/>
          </a:prstGeom>
          <a:noFill/>
        </p:spPr>
        <p:txBody>
          <a:bodyPr wrap="square" rtlCol="1">
            <a:spAutoFit/>
          </a:bodyPr>
          <a:lstStyle/>
          <a:p>
            <a:pPr algn="just"/>
            <a:r>
              <a:rPr lang="fa-IR" sz="2000" dirty="0" smtClean="0">
                <a:cs typeface="B Nazanin" panose="00000400000000000000" pitchFamily="2" charset="-78"/>
              </a:rPr>
              <a:t>لهستان، اسلواکی و جمهوری چک صندوق های مسکنی ایجاد کرده اند که اغلب با خصوصی سازی در بخش مسکن تامین مالی می شود. به عبارت دیگر درامد حاصل از خصوصی سازی در بخش مسکن منابع این صندوق ها هستند.</a:t>
            </a:r>
            <a:endParaRPr lang="fa-IR" sz="2000" dirty="0">
              <a:cs typeface="B Nazanin" panose="00000400000000000000" pitchFamily="2" charset="-78"/>
            </a:endParaRPr>
          </a:p>
        </p:txBody>
      </p:sp>
      <p:sp>
        <p:nvSpPr>
          <p:cNvPr id="9" name="TextBox 8"/>
          <p:cNvSpPr txBox="1"/>
          <p:nvPr/>
        </p:nvSpPr>
        <p:spPr>
          <a:xfrm>
            <a:off x="6005014" y="3944306"/>
            <a:ext cx="5150665" cy="1938992"/>
          </a:xfrm>
          <a:prstGeom prst="rect">
            <a:avLst/>
          </a:prstGeom>
          <a:noFill/>
        </p:spPr>
        <p:txBody>
          <a:bodyPr wrap="square" rtlCol="1">
            <a:spAutoFit/>
          </a:bodyPr>
          <a:lstStyle/>
          <a:p>
            <a:pPr algn="just"/>
            <a:r>
              <a:rPr lang="fa-IR" sz="2000" dirty="0" smtClean="0">
                <a:cs typeface="B Nazanin" panose="00000400000000000000" pitchFamily="2" charset="-78"/>
              </a:rPr>
              <a:t>از جمله برنامه های دیگر </a:t>
            </a:r>
            <a:r>
              <a:rPr lang="fa-IR" sz="2000" dirty="0" smtClean="0">
                <a:solidFill>
                  <a:srgbClr val="FF0000"/>
                </a:solidFill>
                <a:cs typeface="B Nazanin" panose="00000400000000000000" pitchFamily="2" charset="-78"/>
              </a:rPr>
              <a:t>برنامه پس انداز برای خانه دار شدن در آینده </a:t>
            </a:r>
            <a:r>
              <a:rPr lang="fa-IR" sz="2000" dirty="0" smtClean="0">
                <a:cs typeface="B Nazanin" panose="00000400000000000000" pitchFamily="2" charset="-78"/>
              </a:rPr>
              <a:t>است. در این برنامه افراد برای یک دوره زمانی تعیین شده در قالب سپرده گذاری اقدام به پس انداز می کنند و پس از آن می توانند میزانی وام مسکن دریافت کنند.  </a:t>
            </a:r>
          </a:p>
          <a:p>
            <a:pPr algn="just"/>
            <a:r>
              <a:rPr lang="fa-IR" sz="2000" dirty="0" smtClean="0">
                <a:cs typeface="B Nazanin" panose="00000400000000000000" pitchFamily="2" charset="-78"/>
              </a:rPr>
              <a:t>* نکته قابل توجه آن است که نرخ های پس انداز و وام مسکن پایین تر از نرخ بهره بازار می باشند.</a:t>
            </a:r>
            <a:endParaRPr lang="fa-IR" sz="2000" dirty="0">
              <a:cs typeface="B Nazanin" panose="00000400000000000000" pitchFamily="2" charset="-78"/>
            </a:endParaRPr>
          </a:p>
        </p:txBody>
      </p:sp>
      <p:sp>
        <p:nvSpPr>
          <p:cNvPr id="2" name="Slide Number Placeholder 1"/>
          <p:cNvSpPr>
            <a:spLocks noGrp="1"/>
          </p:cNvSpPr>
          <p:nvPr>
            <p:ph type="sldNum" sz="quarter" idx="12"/>
          </p:nvPr>
        </p:nvSpPr>
        <p:spPr/>
        <p:txBody>
          <a:bodyPr vert="horz" lIns="91440" tIns="45720" rIns="91440" bIns="45720" rtlCol="0" anchor="ctr"/>
          <a:lstStyle/>
          <a:p>
            <a:r>
              <a:rPr lang="fa-IR" sz="2800" b="1" dirty="0" smtClean="0">
                <a:cs typeface="B Nazanin" panose="00000400000000000000" pitchFamily="2" charset="-78"/>
              </a:rPr>
              <a:t>7</a:t>
            </a:r>
            <a:endParaRPr lang="fa-IR" sz="2800" b="1" dirty="0">
              <a:cs typeface="B Nazanin" panose="00000400000000000000" pitchFamily="2" charset="-78"/>
            </a:endParaRPr>
          </a:p>
        </p:txBody>
      </p:sp>
      <p:sp>
        <p:nvSpPr>
          <p:cNvPr id="8" name="Slide Number Placeholder 8"/>
          <p:cNvSpPr txBox="1">
            <a:spLocks/>
          </p:cNvSpPr>
          <p:nvPr/>
        </p:nvSpPr>
        <p:spPr>
          <a:xfrm>
            <a:off x="9629777" y="6459785"/>
            <a:ext cx="1312025" cy="365125"/>
          </a:xfrm>
          <a:prstGeom prst="rect">
            <a:avLst/>
          </a:prstGeom>
        </p:spPr>
        <p:txBody>
          <a:bodyPr vert="horz" lIns="91440" tIns="45720" rIns="91440" bIns="45720" rtlCol="0" anchor="ctr"/>
          <a:lstStyle>
            <a:defPPr>
              <a:defRPr lang="fa-IR"/>
            </a:defPPr>
            <a:lvl1pPr marL="0" algn="r" defTabSz="914400" rtl="1" eaLnBrk="1" latinLnBrk="0" hangingPunct="1">
              <a:defRPr sz="1050" kern="1200">
                <a:solidFill>
                  <a:srgbClr val="FFFFFF"/>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fa-IR" sz="2800" b="1" dirty="0" smtClean="0">
                <a:cs typeface="B Nazanin" panose="00000400000000000000" pitchFamily="2" charset="-78"/>
              </a:rPr>
              <a:t>/ 10</a:t>
            </a:r>
            <a:endParaRPr lang="fa-IR" sz="2800" b="1" dirty="0">
              <a:cs typeface="B Nazanin" panose="00000400000000000000" pitchFamily="2" charset="-78"/>
            </a:endParaRPr>
          </a:p>
        </p:txBody>
      </p:sp>
    </p:spTree>
    <p:extLst>
      <p:ext uri="{BB962C8B-B14F-4D97-AF65-F5344CB8AC3E}">
        <p14:creationId xmlns:p14="http://schemas.microsoft.com/office/powerpoint/2010/main" val="2971345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1139" y="4663311"/>
            <a:ext cx="6247619" cy="1666667"/>
          </a:xfrm>
        </p:spPr>
      </p:pic>
      <p:sp>
        <p:nvSpPr>
          <p:cNvPr id="5" name="Title 1"/>
          <p:cNvSpPr>
            <a:spLocks noGrp="1"/>
          </p:cNvSpPr>
          <p:nvPr>
            <p:ph type="title"/>
          </p:nvPr>
        </p:nvSpPr>
        <p:spPr>
          <a:xfrm>
            <a:off x="1097280" y="286603"/>
            <a:ext cx="10058400" cy="1450757"/>
          </a:xfrm>
        </p:spPr>
        <p:txBody>
          <a:bodyPr>
            <a:normAutofit/>
          </a:bodyPr>
          <a:lstStyle/>
          <a:p>
            <a:pPr algn="ctr"/>
            <a:r>
              <a:rPr lang="fa-IR" sz="3200" dirty="0">
                <a:cs typeface="B Morvarid" panose="00000400000000000000" pitchFamily="2" charset="-78"/>
              </a:rPr>
              <a:t>توجه به افراد با درآمد متوسط در اعطای یارانه ها </a:t>
            </a:r>
          </a:p>
        </p:txBody>
      </p:sp>
      <p:sp>
        <p:nvSpPr>
          <p:cNvPr id="6" name="TextBox 5"/>
          <p:cNvSpPr txBox="1"/>
          <p:nvPr/>
        </p:nvSpPr>
        <p:spPr>
          <a:xfrm>
            <a:off x="1097280" y="2025871"/>
            <a:ext cx="10058400" cy="1015663"/>
          </a:xfrm>
          <a:prstGeom prst="rect">
            <a:avLst/>
          </a:prstGeom>
          <a:noFill/>
        </p:spPr>
        <p:txBody>
          <a:bodyPr wrap="square" rtlCol="1">
            <a:spAutoFit/>
          </a:bodyPr>
          <a:lstStyle/>
          <a:p>
            <a:pPr algn="just"/>
            <a:r>
              <a:rPr lang="fa-IR" sz="2000" dirty="0" smtClean="0">
                <a:cs typeface="B Nazanin" panose="00000400000000000000" pitchFamily="2" charset="-78"/>
              </a:rPr>
              <a:t>در کشورهای در حال گذار هر چند سیاست تامین مالی رهنی دارای رشد بوده است، اما این رشد روندی کاهنده از خود نشان داد است. یکی از دلایل این موضوع </a:t>
            </a:r>
            <a:r>
              <a:rPr lang="fa-IR" sz="2000" dirty="0" smtClean="0">
                <a:solidFill>
                  <a:srgbClr val="FF0000"/>
                </a:solidFill>
                <a:cs typeface="B Nazanin" panose="00000400000000000000" pitchFamily="2" charset="-78"/>
              </a:rPr>
              <a:t>کمبود تقاضا</a:t>
            </a:r>
            <a:r>
              <a:rPr lang="fa-IR" sz="2000" dirty="0" smtClean="0">
                <a:cs typeface="B Nazanin" panose="00000400000000000000" pitchFamily="2" charset="-78"/>
              </a:rPr>
              <a:t>ست. علت کمبود تقاضا، اعمال شیوه هایی بوده که در اثر آن خانوارها می توانستند به آسانی و از طریق فرایند خصوصی سازی مالک واحد مسکونی شوند. </a:t>
            </a:r>
            <a:endParaRPr lang="fa-IR" sz="2000" dirty="0">
              <a:cs typeface="B Nazanin" panose="00000400000000000000" pitchFamily="2" charset="-78"/>
            </a:endParaRPr>
          </a:p>
        </p:txBody>
      </p:sp>
      <p:sp>
        <p:nvSpPr>
          <p:cNvPr id="7" name="TextBox 6"/>
          <p:cNvSpPr txBox="1"/>
          <p:nvPr/>
        </p:nvSpPr>
        <p:spPr>
          <a:xfrm>
            <a:off x="1097280" y="3041534"/>
            <a:ext cx="10058400" cy="1323439"/>
          </a:xfrm>
          <a:prstGeom prst="rect">
            <a:avLst/>
          </a:prstGeom>
          <a:noFill/>
        </p:spPr>
        <p:txBody>
          <a:bodyPr wrap="square" rtlCol="1">
            <a:spAutoFit/>
          </a:bodyPr>
          <a:lstStyle/>
          <a:p>
            <a:pPr algn="just"/>
            <a:r>
              <a:rPr lang="fa-IR" sz="2000" dirty="0" smtClean="0">
                <a:cs typeface="B Nazanin" panose="00000400000000000000" pitchFamily="2" charset="-78"/>
              </a:rPr>
              <a:t>با وجود کمبود تقاضا به نظر می رسد که مقداری تقاضای برآورده نشده در میان اقشار با درامد متوسط وجود داشته باشند که برای جبران آن </a:t>
            </a:r>
            <a:r>
              <a:rPr lang="fa-IR" sz="2000" dirty="0" smtClean="0">
                <a:solidFill>
                  <a:srgbClr val="FF0000"/>
                </a:solidFill>
                <a:cs typeface="B Nazanin" panose="00000400000000000000" pitchFamily="2" charset="-78"/>
              </a:rPr>
              <a:t>یارانه هایی </a:t>
            </a:r>
            <a:r>
              <a:rPr lang="fa-IR" sz="2000" dirty="0" smtClean="0">
                <a:cs typeface="B Nazanin" panose="00000400000000000000" pitchFamily="2" charset="-78"/>
              </a:rPr>
              <a:t>در نظر گرفته شده است. این یارانه ها که در قالب کمک هایی در جهت افزایش دسترسی به رهن ها هستند شامل مواردی نظیر </a:t>
            </a:r>
            <a:r>
              <a:rPr lang="fa-IR" sz="2000" dirty="0" smtClean="0">
                <a:solidFill>
                  <a:srgbClr val="FF0000"/>
                </a:solidFill>
                <a:cs typeface="B Nazanin" panose="00000400000000000000" pitchFamily="2" charset="-78"/>
              </a:rPr>
              <a:t>کاستن از نرخ بهره، کاهش مالیات بر بهره اقساط رهن و کاهش  در پیش پرداخت ها (سپرده ها</a:t>
            </a:r>
            <a:r>
              <a:rPr lang="fa-IR" sz="2000" dirty="0" smtClean="0">
                <a:cs typeface="B Nazanin" panose="00000400000000000000" pitchFamily="2" charset="-78"/>
              </a:rPr>
              <a:t>) می شود.</a:t>
            </a:r>
            <a:endParaRPr lang="fa-IR" sz="2000" dirty="0">
              <a:cs typeface="B Nazanin" panose="00000400000000000000" pitchFamily="2" charset="-78"/>
            </a:endParaRPr>
          </a:p>
        </p:txBody>
      </p:sp>
      <p:sp>
        <p:nvSpPr>
          <p:cNvPr id="2" name="Slide Number Placeholder 1"/>
          <p:cNvSpPr>
            <a:spLocks noGrp="1"/>
          </p:cNvSpPr>
          <p:nvPr>
            <p:ph type="sldNum" sz="quarter" idx="12"/>
          </p:nvPr>
        </p:nvSpPr>
        <p:spPr/>
        <p:txBody>
          <a:bodyPr vert="horz" lIns="91440" tIns="45720" rIns="91440" bIns="45720" rtlCol="0" anchor="ctr"/>
          <a:lstStyle/>
          <a:p>
            <a:r>
              <a:rPr lang="fa-IR" sz="2800" b="1" dirty="0" smtClean="0">
                <a:cs typeface="B Nazanin" panose="00000400000000000000" pitchFamily="2" charset="-78"/>
              </a:rPr>
              <a:t>8</a:t>
            </a:r>
            <a:endParaRPr lang="fa-IR" sz="2800" b="1" dirty="0">
              <a:cs typeface="B Nazanin" panose="00000400000000000000" pitchFamily="2" charset="-78"/>
            </a:endParaRPr>
          </a:p>
        </p:txBody>
      </p:sp>
      <p:sp>
        <p:nvSpPr>
          <p:cNvPr id="8" name="Slide Number Placeholder 8"/>
          <p:cNvSpPr txBox="1">
            <a:spLocks/>
          </p:cNvSpPr>
          <p:nvPr/>
        </p:nvSpPr>
        <p:spPr>
          <a:xfrm>
            <a:off x="9629777" y="6459785"/>
            <a:ext cx="1312025" cy="365125"/>
          </a:xfrm>
          <a:prstGeom prst="rect">
            <a:avLst/>
          </a:prstGeom>
        </p:spPr>
        <p:txBody>
          <a:bodyPr vert="horz" lIns="91440" tIns="45720" rIns="91440" bIns="45720" rtlCol="0" anchor="ctr"/>
          <a:lstStyle>
            <a:defPPr>
              <a:defRPr lang="fa-IR"/>
            </a:defPPr>
            <a:lvl1pPr marL="0" algn="r" defTabSz="914400" rtl="1" eaLnBrk="1" latinLnBrk="0" hangingPunct="1">
              <a:defRPr sz="1050" kern="1200">
                <a:solidFill>
                  <a:srgbClr val="FFFFFF"/>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fa-IR" sz="2800" b="1" dirty="0" smtClean="0">
                <a:cs typeface="B Nazanin" panose="00000400000000000000" pitchFamily="2" charset="-78"/>
              </a:rPr>
              <a:t>/ 10</a:t>
            </a:r>
            <a:endParaRPr lang="fa-IR" sz="2800" b="1" dirty="0">
              <a:cs typeface="B Nazanin" panose="00000400000000000000" pitchFamily="2" charset="-78"/>
            </a:endParaRPr>
          </a:p>
        </p:txBody>
      </p:sp>
    </p:spTree>
    <p:extLst>
      <p:ext uri="{BB962C8B-B14F-4D97-AF65-F5344CB8AC3E}">
        <p14:creationId xmlns:p14="http://schemas.microsoft.com/office/powerpoint/2010/main" val="933441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TM02900769[[fn=Retrospect]]</Template>
  <TotalTime>667</TotalTime>
  <Words>1767</Words>
  <Application>Microsoft Office PowerPoint</Application>
  <PresentationFormat>Widescreen</PresentationFormat>
  <Paragraphs>82</Paragraphs>
  <Slides>11</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B Morvarid</vt:lpstr>
      <vt:lpstr>B Nazanin</vt:lpstr>
      <vt:lpstr>Calibri</vt:lpstr>
      <vt:lpstr>Calibri Light</vt:lpstr>
      <vt:lpstr>Retrospect</vt:lpstr>
      <vt:lpstr>سیاست های مسکن در کشورهای در حال گذار</vt:lpstr>
      <vt:lpstr>بررسی زمینه های اقتصادی در کشورهای در حال گذار</vt:lpstr>
      <vt:lpstr>محرک های سیاست مسکن در کشورهای در حال گذار</vt:lpstr>
      <vt:lpstr>دوره های مختلف سیاست های مسکن در کشورهای در حال گذار</vt:lpstr>
      <vt:lpstr>مسکن در سیستم سوسیالیستی</vt:lpstr>
      <vt:lpstr>بازاری سازی در نظام سوسیالیستی</vt:lpstr>
      <vt:lpstr>خصوصی سازی در دوران گذار </vt:lpstr>
      <vt:lpstr>توسعه سیستم تامین مالی مسکن بر پایه ریسک</vt:lpstr>
      <vt:lpstr>توجه به افراد با درآمد متوسط در اعطای یارانه ها </vt:lpstr>
      <vt:lpstr>برخی مطالعات موردی در خصوص سیاست های مسکن در کشورهای در حال گذار</vt:lpstr>
      <vt:lpstr>برخی مطالعات موردی در خصوص سیاست های مسکن در کشورهای در حال گذار</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Mohammad</cp:lastModifiedBy>
  <cp:revision>51</cp:revision>
  <dcterms:created xsi:type="dcterms:W3CDTF">2018-05-15T04:04:46Z</dcterms:created>
  <dcterms:modified xsi:type="dcterms:W3CDTF">2019-09-08T20:39:39Z</dcterms:modified>
</cp:coreProperties>
</file>